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8"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2" r:id="rId18"/>
    <p:sldId id="281" r:id="rId19"/>
    <p:sldId id="260" r:id="rId20"/>
    <p:sldId id="283" r:id="rId21"/>
    <p:sldId id="284" r:id="rId22"/>
    <p:sldId id="285" r:id="rId23"/>
    <p:sldId id="286" r:id="rId24"/>
    <p:sldId id="287" r:id="rId25"/>
    <p:sldId id="288" r:id="rId26"/>
    <p:sldId id="291" r:id="rId27"/>
    <p:sldId id="290" r:id="rId28"/>
    <p:sldId id="292" r:id="rId29"/>
    <p:sldId id="293" r:id="rId30"/>
    <p:sldId id="294" r:id="rId31"/>
    <p:sldId id="295" r:id="rId32"/>
    <p:sldId id="296" r:id="rId33"/>
    <p:sldId id="304" r:id="rId34"/>
    <p:sldId id="303" r:id="rId35"/>
    <p:sldId id="297" r:id="rId36"/>
    <p:sldId id="298" r:id="rId37"/>
    <p:sldId id="299" r:id="rId38"/>
    <p:sldId id="300" r:id="rId39"/>
    <p:sldId id="302" r:id="rId40"/>
    <p:sldId id="305" r:id="rId41"/>
    <p:sldId id="306" r:id="rId42"/>
    <p:sldId id="308" r:id="rId43"/>
    <p:sldId id="310" r:id="rId44"/>
    <p:sldId id="309" r:id="rId45"/>
    <p:sldId id="26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64" d="100"/>
          <a:sy n="64" d="100"/>
        </p:scale>
        <p:origin x="50"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a:t>Purpose: Display the top N run scorers in the IPL dataset.</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a:t>Description: This dashboard showcases the top N run scorers in the history of the Indian Premier League.</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number of trophies won by selected IPL Team.</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shows the number of trophies won with the history of the Indian Premier League Team.</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number of Orange and Purple caps for the selected IPL Team.</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shows the number of orange and purple caps won with the history of the Indian Premier League Team.</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A1B873-0EBA-4EAC-80E4-F4C569710DCE}"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66B62411-9A0B-4D8B-A9B7-792FAE9892B9}">
      <dgm:prSet/>
      <dgm:spPr/>
      <dgm:t>
        <a:bodyPr/>
        <a:lstStyle/>
        <a:p>
          <a:r>
            <a:rPr lang="en-US"/>
            <a:t>Purpose: Display key performance metrics for the selected Team in the Indian Premier League (IPL) and provide insights into the team's performance both at home and away, top performers, and achievements</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a:t>Description: This dashboard provides a detailed analysis of [Team Name]'s performance in the IPL. It includes metrics such as total win percentage, win percentage at home and away, top 5 batsmen and bowler, number of trophies won, and number of Orange and Purple caps won.</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1A6F4B0D-5A77-4011-B44C-E53B1B45C539}" type="pres">
      <dgm:prSet presAssocID="{0EA1B873-0EBA-4EAC-80E4-F4C569710DCE}" presName="vert0" presStyleCnt="0">
        <dgm:presLayoutVars>
          <dgm:dir/>
          <dgm:animOne val="branch"/>
          <dgm:animLvl val="lvl"/>
        </dgm:presLayoutVars>
      </dgm:prSet>
      <dgm:spPr/>
    </dgm:pt>
    <dgm:pt modelId="{34B76D70-3485-479E-BF3A-53850998A25B}" type="pres">
      <dgm:prSet presAssocID="{66B62411-9A0B-4D8B-A9B7-792FAE9892B9}" presName="thickLine" presStyleLbl="alignNode1" presStyleIdx="0" presStyleCnt="2"/>
      <dgm:spPr/>
    </dgm:pt>
    <dgm:pt modelId="{FED36C56-6CF3-45B1-9B8F-19D53DFCD35E}" type="pres">
      <dgm:prSet presAssocID="{66B62411-9A0B-4D8B-A9B7-792FAE9892B9}" presName="horz1" presStyleCnt="0"/>
      <dgm:spPr/>
    </dgm:pt>
    <dgm:pt modelId="{AFCE704A-C699-4568-AA80-5AEE53FEAA2A}" type="pres">
      <dgm:prSet presAssocID="{66B62411-9A0B-4D8B-A9B7-792FAE9892B9}" presName="tx1" presStyleLbl="revTx" presStyleIdx="0" presStyleCnt="2"/>
      <dgm:spPr/>
    </dgm:pt>
    <dgm:pt modelId="{0F2B42E6-DBEB-4EF1-BF30-CECC45D3CD56}" type="pres">
      <dgm:prSet presAssocID="{66B62411-9A0B-4D8B-A9B7-792FAE9892B9}" presName="vert1" presStyleCnt="0"/>
      <dgm:spPr/>
    </dgm:pt>
    <dgm:pt modelId="{C4501A1A-3613-418E-9EEB-384D3C641DCC}" type="pres">
      <dgm:prSet presAssocID="{E9D8EA82-22EA-4055-80EB-F21A4C207917}" presName="thickLine" presStyleLbl="alignNode1" presStyleIdx="1" presStyleCnt="2"/>
      <dgm:spPr/>
    </dgm:pt>
    <dgm:pt modelId="{B44FE163-A238-43D1-9FCE-71F119FA2925}" type="pres">
      <dgm:prSet presAssocID="{E9D8EA82-22EA-4055-80EB-F21A4C207917}" presName="horz1" presStyleCnt="0"/>
      <dgm:spPr/>
    </dgm:pt>
    <dgm:pt modelId="{75F0DE32-8164-4F43-8168-83431AB45F88}" type="pres">
      <dgm:prSet presAssocID="{E9D8EA82-22EA-4055-80EB-F21A4C207917}" presName="tx1" presStyleLbl="revTx" presStyleIdx="1" presStyleCnt="2"/>
      <dgm:spPr/>
    </dgm:pt>
    <dgm:pt modelId="{201C6C57-CFDD-4FC7-96EF-0EE98E99C7D2}" type="pres">
      <dgm:prSet presAssocID="{E9D8EA82-22EA-4055-80EB-F21A4C207917}" presName="vert1" presStyleCnt="0"/>
      <dgm:spPr/>
    </dgm:pt>
  </dgm:ptLst>
  <dgm:cxnLst>
    <dgm:cxn modelId="{E486EEA6-8DE8-42A5-9873-2FE74E13ADF1}" type="presOf" srcId="{0EA1B873-0EBA-4EAC-80E4-F4C569710DCE}" destId="{1A6F4B0D-5A77-4011-B44C-E53B1B45C539}" srcOrd="0" destOrd="0" presId="urn:microsoft.com/office/officeart/2008/layout/LinedList"/>
    <dgm:cxn modelId="{724571AB-94C7-4F5E-89B1-77B6648DA1FB}" type="presOf" srcId="{E9D8EA82-22EA-4055-80EB-F21A4C207917}" destId="{75F0DE32-8164-4F43-8168-83431AB45F88}" srcOrd="0" destOrd="0" presId="urn:microsoft.com/office/officeart/2008/layout/LinedList"/>
    <dgm:cxn modelId="{32FDF9BC-C420-4E96-BCD8-7DA8D06277DD}" type="presOf" srcId="{66B62411-9A0B-4D8B-A9B7-792FAE9892B9}" destId="{AFCE704A-C699-4568-AA80-5AEE53FEAA2A}" srcOrd="0" destOrd="0" presId="urn:microsoft.com/office/officeart/2008/layout/LinedList"/>
    <dgm:cxn modelId="{2ACF24DA-555C-4B39-BAC5-CCE5E9774997}" srcId="{0EA1B873-0EBA-4EAC-80E4-F4C569710DCE}" destId="{E9D8EA82-22EA-4055-80EB-F21A4C207917}" srcOrd="1" destOrd="0" parTransId="{ECE4D230-6BF8-42D4-BF63-BE6AA17D5E0D}" sibTransId="{D0A79E69-7AB4-4392-9F86-AEEF275A6D05}"/>
    <dgm:cxn modelId="{1AF2FCDD-D4E5-4C0D-9403-30C1A4CBEFE7}" srcId="{0EA1B873-0EBA-4EAC-80E4-F4C569710DCE}" destId="{66B62411-9A0B-4D8B-A9B7-792FAE9892B9}" srcOrd="0" destOrd="0" parTransId="{13F1705B-3D46-4702-AE0B-C14484BAB32E}" sibTransId="{E089A92D-95CB-44F0-B3C6-CAC1514A6B7C}"/>
    <dgm:cxn modelId="{DD0051AC-982E-427E-8D8F-4B7ACC67A580}" type="presParOf" srcId="{1A6F4B0D-5A77-4011-B44C-E53B1B45C539}" destId="{34B76D70-3485-479E-BF3A-53850998A25B}" srcOrd="0" destOrd="0" presId="urn:microsoft.com/office/officeart/2008/layout/LinedList"/>
    <dgm:cxn modelId="{A5251BBF-BEB2-4D80-ADDB-69321F8ADE4A}" type="presParOf" srcId="{1A6F4B0D-5A77-4011-B44C-E53B1B45C539}" destId="{FED36C56-6CF3-45B1-9B8F-19D53DFCD35E}" srcOrd="1" destOrd="0" presId="urn:microsoft.com/office/officeart/2008/layout/LinedList"/>
    <dgm:cxn modelId="{2CF45553-30A4-40E5-A9C7-6F5C5A516337}" type="presParOf" srcId="{FED36C56-6CF3-45B1-9B8F-19D53DFCD35E}" destId="{AFCE704A-C699-4568-AA80-5AEE53FEAA2A}" srcOrd="0" destOrd="0" presId="urn:microsoft.com/office/officeart/2008/layout/LinedList"/>
    <dgm:cxn modelId="{C6801240-61A6-4AF0-8013-D8BE0FDDA4E0}" type="presParOf" srcId="{FED36C56-6CF3-45B1-9B8F-19D53DFCD35E}" destId="{0F2B42E6-DBEB-4EF1-BF30-CECC45D3CD56}" srcOrd="1" destOrd="0" presId="urn:microsoft.com/office/officeart/2008/layout/LinedList"/>
    <dgm:cxn modelId="{3887D5CB-7F3E-4BCF-A3E7-61A0C9A0CCBE}" type="presParOf" srcId="{1A6F4B0D-5A77-4011-B44C-E53B1B45C539}" destId="{C4501A1A-3613-418E-9EEB-384D3C641DCC}" srcOrd="2" destOrd="0" presId="urn:microsoft.com/office/officeart/2008/layout/LinedList"/>
    <dgm:cxn modelId="{39CAAF5D-44BD-4282-A7E0-63E552DBB964}" type="presParOf" srcId="{1A6F4B0D-5A77-4011-B44C-E53B1B45C539}" destId="{B44FE163-A238-43D1-9FCE-71F119FA2925}" srcOrd="3" destOrd="0" presId="urn:microsoft.com/office/officeart/2008/layout/LinedList"/>
    <dgm:cxn modelId="{1B380557-8358-4592-81FE-4B6A8522C4D1}" type="presParOf" srcId="{B44FE163-A238-43D1-9FCE-71F119FA2925}" destId="{75F0DE32-8164-4F43-8168-83431AB45F88}" srcOrd="0" destOrd="0" presId="urn:microsoft.com/office/officeart/2008/layout/LinedList"/>
    <dgm:cxn modelId="{894CB476-3565-41EC-86D2-7DCB556A90FE}" type="presParOf" srcId="{B44FE163-A238-43D1-9FCE-71F119FA2925}" destId="{201C6C57-CFDD-4FC7-96EF-0EE98E99C7D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EA1B873-0EBA-4EAC-80E4-F4C569710DCE}" type="doc">
      <dgm:prSet loTypeId="urn:microsoft.com/office/officeart/2005/8/layout/default" loCatId="list" qsTypeId="urn:microsoft.com/office/officeart/2005/8/quickstyle/simple2" qsCatId="simple" csTypeId="urn:microsoft.com/office/officeart/2005/8/colors/colorful5" csCatId="colorful" phldr="1"/>
      <dgm:spPr/>
      <dgm:t>
        <a:bodyPr/>
        <a:lstStyle/>
        <a:p>
          <a:endParaRPr lang="en-US"/>
        </a:p>
      </dgm:t>
    </dgm:pt>
    <dgm:pt modelId="{66B62411-9A0B-4D8B-A9B7-792FAE9892B9}">
      <dgm:prSet/>
      <dgm:spPr/>
      <dgm:t>
        <a:bodyPr/>
        <a:lstStyle/>
        <a:p>
          <a:pPr>
            <a:lnSpc>
              <a:spcPct val="100000"/>
            </a:lnSpc>
          </a:pPr>
          <a:r>
            <a:rPr lang="en-US" dirty="0"/>
            <a:t>Purpose: Display the winners and runners-up of all IPL seasons and provide an overview of the most successful teams in IPL history.</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pPr>
            <a:lnSpc>
              <a:spcPct val="100000"/>
            </a:lnSpc>
          </a:pPr>
          <a:endParaRPr lang="en-US"/>
        </a:p>
      </dgm:t>
    </dgm:pt>
    <dgm:pt modelId="{E9D8EA82-22EA-4055-80EB-F21A4C207917}">
      <dgm:prSet/>
      <dgm:spPr/>
      <dgm:t>
        <a:bodyPr/>
        <a:lstStyle/>
        <a:p>
          <a:pPr>
            <a:lnSpc>
              <a:spcPct val="100000"/>
            </a:lnSpc>
          </a:pPr>
          <a:r>
            <a:rPr lang="en-US" dirty="0"/>
            <a:t>Description: This dashboard showcases the winners and runners-up of all IPL seasons and provides insights into the most successful teams in the league's history.</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E7D2983F-AC8E-42B7-A421-2CAD4577BC28}" type="pres">
      <dgm:prSet presAssocID="{0EA1B873-0EBA-4EAC-80E4-F4C569710DCE}" presName="diagram" presStyleCnt="0">
        <dgm:presLayoutVars>
          <dgm:dir/>
          <dgm:resizeHandles val="exact"/>
        </dgm:presLayoutVars>
      </dgm:prSet>
      <dgm:spPr/>
    </dgm:pt>
    <dgm:pt modelId="{0D0A4AEA-E8B5-43EE-9BF3-9BA9CD5A89CE}" type="pres">
      <dgm:prSet presAssocID="{66B62411-9A0B-4D8B-A9B7-792FAE9892B9}" presName="node" presStyleLbl="node1" presStyleIdx="0" presStyleCnt="2">
        <dgm:presLayoutVars>
          <dgm:bulletEnabled val="1"/>
        </dgm:presLayoutVars>
      </dgm:prSet>
      <dgm:spPr/>
    </dgm:pt>
    <dgm:pt modelId="{BBC9A3BC-5001-4A56-A2C6-91A1BC7F55FB}" type="pres">
      <dgm:prSet presAssocID="{E089A92D-95CB-44F0-B3C6-CAC1514A6B7C}" presName="sibTrans" presStyleCnt="0"/>
      <dgm:spPr/>
    </dgm:pt>
    <dgm:pt modelId="{48C41070-DF70-48D0-B0CA-10C52AE244C1}" type="pres">
      <dgm:prSet presAssocID="{E9D8EA82-22EA-4055-80EB-F21A4C207917}" presName="node" presStyleLbl="node1" presStyleIdx="1" presStyleCnt="2">
        <dgm:presLayoutVars>
          <dgm:bulletEnabled val="1"/>
        </dgm:presLayoutVars>
      </dgm:prSet>
      <dgm:spPr/>
    </dgm:pt>
  </dgm:ptLst>
  <dgm:cxnLst>
    <dgm:cxn modelId="{7F232460-F020-4833-AA99-AE997C490393}" type="presOf" srcId="{E9D8EA82-22EA-4055-80EB-F21A4C207917}" destId="{48C41070-DF70-48D0-B0CA-10C52AE244C1}" srcOrd="0" destOrd="0" presId="urn:microsoft.com/office/officeart/2005/8/layout/default"/>
    <dgm:cxn modelId="{3FBFF155-4351-41B1-9F53-A2FEE4BD646F}" type="presOf" srcId="{66B62411-9A0B-4D8B-A9B7-792FAE9892B9}" destId="{0D0A4AEA-E8B5-43EE-9BF3-9BA9CD5A89CE}" srcOrd="0" destOrd="0" presId="urn:microsoft.com/office/officeart/2005/8/layout/default"/>
    <dgm:cxn modelId="{37163778-EEF0-4C12-B14C-17F764B1605F}" type="presOf" srcId="{0EA1B873-0EBA-4EAC-80E4-F4C569710DCE}" destId="{E7D2983F-AC8E-42B7-A421-2CAD4577BC28}" srcOrd="0" destOrd="0" presId="urn:microsoft.com/office/officeart/2005/8/layout/default"/>
    <dgm:cxn modelId="{2ACF24DA-555C-4B39-BAC5-CCE5E9774997}" srcId="{0EA1B873-0EBA-4EAC-80E4-F4C569710DCE}" destId="{E9D8EA82-22EA-4055-80EB-F21A4C207917}" srcOrd="1" destOrd="0" parTransId="{ECE4D230-6BF8-42D4-BF63-BE6AA17D5E0D}" sibTransId="{D0A79E69-7AB4-4392-9F86-AEEF275A6D05}"/>
    <dgm:cxn modelId="{1AF2FCDD-D4E5-4C0D-9403-30C1A4CBEFE7}" srcId="{0EA1B873-0EBA-4EAC-80E4-F4C569710DCE}" destId="{66B62411-9A0B-4D8B-A9B7-792FAE9892B9}" srcOrd="0" destOrd="0" parTransId="{13F1705B-3D46-4702-AE0B-C14484BAB32E}" sibTransId="{E089A92D-95CB-44F0-B3C6-CAC1514A6B7C}"/>
    <dgm:cxn modelId="{344597EE-00F8-4311-BEE8-71448B7B3031}" type="presParOf" srcId="{E7D2983F-AC8E-42B7-A421-2CAD4577BC28}" destId="{0D0A4AEA-E8B5-43EE-9BF3-9BA9CD5A89CE}" srcOrd="0" destOrd="0" presId="urn:microsoft.com/office/officeart/2005/8/layout/default"/>
    <dgm:cxn modelId="{905EA309-5FEE-4041-9925-EEF501B487F8}" type="presParOf" srcId="{E7D2983F-AC8E-42B7-A421-2CAD4577BC28}" destId="{BBC9A3BC-5001-4A56-A2C6-91A1BC7F55FB}" srcOrd="1" destOrd="0" presId="urn:microsoft.com/office/officeart/2005/8/layout/default"/>
    <dgm:cxn modelId="{5C94804D-FFAD-4B51-9648-DB73A7F325DA}" type="presParOf" srcId="{E7D2983F-AC8E-42B7-A421-2CAD4577BC28}" destId="{48C41070-DF70-48D0-B0CA-10C52AE244C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top N wicket takers in the IPL dataset.</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showcases the top N wicket-takers in the history of the Indian Premier League.</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top N strike raters in the IPL dataset.</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showcases the top N strike rates in the history of the Indian Premier League.</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top N economic bowlers in the IPL dataset.</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showcases the top N economic bowlers in the history of the Indian Premier League.</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top N bowling performance in the IPL dataset.</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showcases the top N bowling performance in the history of the Indian Premier League.</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top win percentage by selected IPL Team.</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showcases the total won percentage with the history of the Indian Premier League Team.</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win percentage at home by selected IPL Team.</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showcases the won percentage at home with the history of the Indian Premier League Team.</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win percentage at away by selected IPL Team.</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showcases the won percentage at away with the history of the Indian Premier League Team.</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A1B873-0EBA-4EAC-80E4-F4C569710D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62411-9A0B-4D8B-A9B7-792FAE9892B9}">
      <dgm:prSet/>
      <dgm:spPr/>
      <dgm:t>
        <a:bodyPr/>
        <a:lstStyle/>
        <a:p>
          <a:r>
            <a:rPr lang="en-US" dirty="0"/>
            <a:t>Purpose: Display the top 5 batsmen and bowlers by selected IPL Team.</a:t>
          </a:r>
        </a:p>
      </dgm:t>
    </dgm:pt>
    <dgm:pt modelId="{13F1705B-3D46-4702-AE0B-C14484BAB32E}" type="parTrans" cxnId="{1AF2FCDD-D4E5-4C0D-9403-30C1A4CBEFE7}">
      <dgm:prSet/>
      <dgm:spPr/>
      <dgm:t>
        <a:bodyPr/>
        <a:lstStyle/>
        <a:p>
          <a:endParaRPr lang="en-US"/>
        </a:p>
      </dgm:t>
    </dgm:pt>
    <dgm:pt modelId="{E089A92D-95CB-44F0-B3C6-CAC1514A6B7C}" type="sibTrans" cxnId="{1AF2FCDD-D4E5-4C0D-9403-30C1A4CBEFE7}">
      <dgm:prSet/>
      <dgm:spPr/>
      <dgm:t>
        <a:bodyPr/>
        <a:lstStyle/>
        <a:p>
          <a:endParaRPr lang="en-US"/>
        </a:p>
      </dgm:t>
    </dgm:pt>
    <dgm:pt modelId="{E9D8EA82-22EA-4055-80EB-F21A4C207917}">
      <dgm:prSet/>
      <dgm:spPr/>
      <dgm:t>
        <a:bodyPr/>
        <a:lstStyle/>
        <a:p>
          <a:r>
            <a:rPr lang="en-US" dirty="0"/>
            <a:t>Description: This dashboard shows the top 5 batsmen and bowlers with the history of the Indian Premier League Team.</a:t>
          </a:r>
        </a:p>
      </dgm:t>
    </dgm:pt>
    <dgm:pt modelId="{ECE4D230-6BF8-42D4-BF63-BE6AA17D5E0D}" type="parTrans" cxnId="{2ACF24DA-555C-4B39-BAC5-CCE5E9774997}">
      <dgm:prSet/>
      <dgm:spPr/>
      <dgm:t>
        <a:bodyPr/>
        <a:lstStyle/>
        <a:p>
          <a:endParaRPr lang="en-US"/>
        </a:p>
      </dgm:t>
    </dgm:pt>
    <dgm:pt modelId="{D0A79E69-7AB4-4392-9F86-AEEF275A6D05}" type="sibTrans" cxnId="{2ACF24DA-555C-4B39-BAC5-CCE5E9774997}">
      <dgm:prSet/>
      <dgm:spPr/>
      <dgm:t>
        <a:bodyPr/>
        <a:lstStyle/>
        <a:p>
          <a:endParaRPr lang="en-US"/>
        </a:p>
      </dgm:t>
    </dgm:pt>
    <dgm:pt modelId="{DA48D590-F5B4-42EB-A722-57A5AB7333BC}" type="pres">
      <dgm:prSet presAssocID="{0EA1B873-0EBA-4EAC-80E4-F4C569710DCE}" presName="root" presStyleCnt="0">
        <dgm:presLayoutVars>
          <dgm:dir/>
          <dgm:resizeHandles val="exact"/>
        </dgm:presLayoutVars>
      </dgm:prSet>
      <dgm:spPr/>
    </dgm:pt>
    <dgm:pt modelId="{EDF4761A-872A-47EA-AFB7-3DAA2D84B22A}" type="pres">
      <dgm:prSet presAssocID="{66B62411-9A0B-4D8B-A9B7-792FAE9892B9}" presName="compNode" presStyleCnt="0"/>
      <dgm:spPr/>
    </dgm:pt>
    <dgm:pt modelId="{60FA9DBF-6AEC-463C-8373-9EC8C652D276}" type="pres">
      <dgm:prSet presAssocID="{66B62411-9A0B-4D8B-A9B7-792FAE9892B9}" presName="bgRect" presStyleLbl="bgShp" presStyleIdx="0" presStyleCnt="2"/>
      <dgm:spPr/>
    </dgm:pt>
    <dgm:pt modelId="{5C749816-0BCC-490A-9AEE-0B147BBB4BDE}" type="pres">
      <dgm:prSet presAssocID="{66B62411-9A0B-4D8B-A9B7-792FAE9892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8F86E4F-BC37-4FD9-B3F0-9550C4BA7E64}" type="pres">
      <dgm:prSet presAssocID="{66B62411-9A0B-4D8B-A9B7-792FAE9892B9}" presName="spaceRect" presStyleCnt="0"/>
      <dgm:spPr/>
    </dgm:pt>
    <dgm:pt modelId="{D40A5537-7567-4DB4-9EFB-228B7E85809D}" type="pres">
      <dgm:prSet presAssocID="{66B62411-9A0B-4D8B-A9B7-792FAE9892B9}" presName="parTx" presStyleLbl="revTx" presStyleIdx="0" presStyleCnt="2">
        <dgm:presLayoutVars>
          <dgm:chMax val="0"/>
          <dgm:chPref val="0"/>
        </dgm:presLayoutVars>
      </dgm:prSet>
      <dgm:spPr/>
    </dgm:pt>
    <dgm:pt modelId="{6413D037-2D19-495B-842E-8DF31BB75A0A}" type="pres">
      <dgm:prSet presAssocID="{E089A92D-95CB-44F0-B3C6-CAC1514A6B7C}" presName="sibTrans" presStyleCnt="0"/>
      <dgm:spPr/>
    </dgm:pt>
    <dgm:pt modelId="{3C4D27D7-02DC-4E8B-B373-5E8B19FC8237}" type="pres">
      <dgm:prSet presAssocID="{E9D8EA82-22EA-4055-80EB-F21A4C207917}" presName="compNode" presStyleCnt="0"/>
      <dgm:spPr/>
    </dgm:pt>
    <dgm:pt modelId="{6CC378C2-101F-416E-AFFE-6497E4151E42}" type="pres">
      <dgm:prSet presAssocID="{E9D8EA82-22EA-4055-80EB-F21A4C207917}" presName="bgRect" presStyleLbl="bgShp" presStyleIdx="1" presStyleCnt="2"/>
      <dgm:spPr/>
    </dgm:pt>
    <dgm:pt modelId="{99381D0F-8FD1-48C8-9F6A-B88B5B949CA8}" type="pres">
      <dgm:prSet presAssocID="{E9D8EA82-22EA-4055-80EB-F21A4C207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6D652E2E-193A-4A12-AD6D-63F62EDC3F23}" type="pres">
      <dgm:prSet presAssocID="{E9D8EA82-22EA-4055-80EB-F21A4C207917}" presName="spaceRect" presStyleCnt="0"/>
      <dgm:spPr/>
    </dgm:pt>
    <dgm:pt modelId="{42080AAC-1447-4725-AF65-DF77A14431B3}" type="pres">
      <dgm:prSet presAssocID="{E9D8EA82-22EA-4055-80EB-F21A4C207917}" presName="parTx" presStyleLbl="revTx" presStyleIdx="1" presStyleCnt="2">
        <dgm:presLayoutVars>
          <dgm:chMax val="0"/>
          <dgm:chPref val="0"/>
        </dgm:presLayoutVars>
      </dgm:prSet>
      <dgm:spPr/>
    </dgm:pt>
  </dgm:ptLst>
  <dgm:cxnLst>
    <dgm:cxn modelId="{9618AF5C-37D3-4D44-8CB7-DF66EF1FBEE0}" type="presOf" srcId="{0EA1B873-0EBA-4EAC-80E4-F4C569710DCE}" destId="{DA48D590-F5B4-42EB-A722-57A5AB7333BC}" srcOrd="0" destOrd="0" presId="urn:microsoft.com/office/officeart/2018/2/layout/IconVerticalSolidList"/>
    <dgm:cxn modelId="{E9F2C799-203F-4E73-AFB0-38AE1D20B3C7}" type="presOf" srcId="{E9D8EA82-22EA-4055-80EB-F21A4C207917}" destId="{42080AAC-1447-4725-AF65-DF77A14431B3}" srcOrd="0" destOrd="0" presId="urn:microsoft.com/office/officeart/2018/2/layout/IconVerticalSolidList"/>
    <dgm:cxn modelId="{2ACF24DA-555C-4B39-BAC5-CCE5E9774997}" srcId="{0EA1B873-0EBA-4EAC-80E4-F4C569710DCE}" destId="{E9D8EA82-22EA-4055-80EB-F21A4C207917}" srcOrd="1" destOrd="0" parTransId="{ECE4D230-6BF8-42D4-BF63-BE6AA17D5E0D}" sibTransId="{D0A79E69-7AB4-4392-9F86-AEEF275A6D05}"/>
    <dgm:cxn modelId="{4E732CDC-A888-43D1-93C3-940412B18A41}" type="presOf" srcId="{66B62411-9A0B-4D8B-A9B7-792FAE9892B9}" destId="{D40A5537-7567-4DB4-9EFB-228B7E85809D}" srcOrd="0" destOrd="0" presId="urn:microsoft.com/office/officeart/2018/2/layout/IconVerticalSolidList"/>
    <dgm:cxn modelId="{1AF2FCDD-D4E5-4C0D-9403-30C1A4CBEFE7}" srcId="{0EA1B873-0EBA-4EAC-80E4-F4C569710DCE}" destId="{66B62411-9A0B-4D8B-A9B7-792FAE9892B9}" srcOrd="0" destOrd="0" parTransId="{13F1705B-3D46-4702-AE0B-C14484BAB32E}" sibTransId="{E089A92D-95CB-44F0-B3C6-CAC1514A6B7C}"/>
    <dgm:cxn modelId="{BDFBFDCB-FA1B-46B3-BA00-6327AF671346}" type="presParOf" srcId="{DA48D590-F5B4-42EB-A722-57A5AB7333BC}" destId="{EDF4761A-872A-47EA-AFB7-3DAA2D84B22A}" srcOrd="0" destOrd="0" presId="urn:microsoft.com/office/officeart/2018/2/layout/IconVerticalSolidList"/>
    <dgm:cxn modelId="{1B79A403-0D22-4CE3-8154-0664BB63A2B4}" type="presParOf" srcId="{EDF4761A-872A-47EA-AFB7-3DAA2D84B22A}" destId="{60FA9DBF-6AEC-463C-8373-9EC8C652D276}" srcOrd="0" destOrd="0" presId="urn:microsoft.com/office/officeart/2018/2/layout/IconVerticalSolidList"/>
    <dgm:cxn modelId="{91E9BABA-7A03-4980-A3C0-CD2959836444}" type="presParOf" srcId="{EDF4761A-872A-47EA-AFB7-3DAA2D84B22A}" destId="{5C749816-0BCC-490A-9AEE-0B147BBB4BDE}" srcOrd="1" destOrd="0" presId="urn:microsoft.com/office/officeart/2018/2/layout/IconVerticalSolidList"/>
    <dgm:cxn modelId="{EA7FCF1F-F02A-454F-BFB2-FC0E3F9C1E79}" type="presParOf" srcId="{EDF4761A-872A-47EA-AFB7-3DAA2D84B22A}" destId="{E8F86E4F-BC37-4FD9-B3F0-9550C4BA7E64}" srcOrd="2" destOrd="0" presId="urn:microsoft.com/office/officeart/2018/2/layout/IconVerticalSolidList"/>
    <dgm:cxn modelId="{D9DE6E6B-3F45-47A9-94B4-96F43C0B9F74}" type="presParOf" srcId="{EDF4761A-872A-47EA-AFB7-3DAA2D84B22A}" destId="{D40A5537-7567-4DB4-9EFB-228B7E85809D}" srcOrd="3" destOrd="0" presId="urn:microsoft.com/office/officeart/2018/2/layout/IconVerticalSolidList"/>
    <dgm:cxn modelId="{50F4CC37-DFB8-421D-8A28-96EBD6ECCD70}" type="presParOf" srcId="{DA48D590-F5B4-42EB-A722-57A5AB7333BC}" destId="{6413D037-2D19-495B-842E-8DF31BB75A0A}" srcOrd="1" destOrd="0" presId="urn:microsoft.com/office/officeart/2018/2/layout/IconVerticalSolidList"/>
    <dgm:cxn modelId="{7AB9E24C-4378-46DA-A1CA-C5E9DD769E54}" type="presParOf" srcId="{DA48D590-F5B4-42EB-A722-57A5AB7333BC}" destId="{3C4D27D7-02DC-4E8B-B373-5E8B19FC8237}" srcOrd="2" destOrd="0" presId="urn:microsoft.com/office/officeart/2018/2/layout/IconVerticalSolidList"/>
    <dgm:cxn modelId="{92C5F28F-FFF5-4B76-8A3C-2DFB07406A6E}" type="presParOf" srcId="{3C4D27D7-02DC-4E8B-B373-5E8B19FC8237}" destId="{6CC378C2-101F-416E-AFFE-6497E4151E42}" srcOrd="0" destOrd="0" presId="urn:microsoft.com/office/officeart/2018/2/layout/IconVerticalSolidList"/>
    <dgm:cxn modelId="{2DDE6F22-3E08-4A1D-88A3-EDCC70B65D01}" type="presParOf" srcId="{3C4D27D7-02DC-4E8B-B373-5E8B19FC8237}" destId="{99381D0F-8FD1-48C8-9F6A-B88B5B949CA8}" srcOrd="1" destOrd="0" presId="urn:microsoft.com/office/officeart/2018/2/layout/IconVerticalSolidList"/>
    <dgm:cxn modelId="{0491B595-6FAF-46E0-8001-CD00A7B42DEB}" type="presParOf" srcId="{3C4D27D7-02DC-4E8B-B373-5E8B19FC8237}" destId="{6D652E2E-193A-4A12-AD6D-63F62EDC3F23}" srcOrd="2" destOrd="0" presId="urn:microsoft.com/office/officeart/2018/2/layout/IconVerticalSolidList"/>
    <dgm:cxn modelId="{390C21C1-B39E-4994-A36A-54A57C638E4A}" type="presParOf" srcId="{3C4D27D7-02DC-4E8B-B373-5E8B19FC8237}" destId="{42080AAC-1447-4725-AF65-DF77A14431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a:t>Purpose: Display the top N run scorers in the IPL dataset.</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a:t>Description: This dashboard showcases the top N run scorers in the history of the Indian Premier League.</a:t>
          </a:r>
        </a:p>
      </dsp:txBody>
      <dsp:txXfrm>
        <a:off x="1864639" y="2892478"/>
        <a:ext cx="4937632" cy="16144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number of trophies won by selected IPL Team.</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shows the number of trophies won with the history of the Indian Premier League Team.</a:t>
          </a:r>
        </a:p>
      </dsp:txBody>
      <dsp:txXfrm>
        <a:off x="1864639" y="2892478"/>
        <a:ext cx="4937632" cy="16144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number of Orange and Purple caps for the selected IPL Team.</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shows the number of orange and purple caps won with the history of the Indian Premier League Team.</a:t>
          </a:r>
        </a:p>
      </dsp:txBody>
      <dsp:txXfrm>
        <a:off x="1864639" y="2892478"/>
        <a:ext cx="4937632" cy="16144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76D70-3485-479E-BF3A-53850998A25B}">
      <dsp:nvSpPr>
        <dsp:cNvPr id="0" name=""/>
        <dsp:cNvSpPr/>
      </dsp:nvSpPr>
      <dsp:spPr>
        <a:xfrm>
          <a:off x="0" y="0"/>
          <a:ext cx="4530898"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FCE704A-C699-4568-AA80-5AEE53FEAA2A}">
      <dsp:nvSpPr>
        <dsp:cNvPr id="0" name=""/>
        <dsp:cNvSpPr/>
      </dsp:nvSpPr>
      <dsp:spPr>
        <a:xfrm>
          <a:off x="0" y="0"/>
          <a:ext cx="4530898" cy="181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Purpose: Display key performance metrics for the selected Team in the Indian Premier League (IPL) and provide insights into the team's performance both at home and away, top performers, and achievements</a:t>
          </a:r>
        </a:p>
      </dsp:txBody>
      <dsp:txXfrm>
        <a:off x="0" y="0"/>
        <a:ext cx="4530898" cy="1819725"/>
      </dsp:txXfrm>
    </dsp:sp>
    <dsp:sp modelId="{C4501A1A-3613-418E-9EEB-384D3C641DCC}">
      <dsp:nvSpPr>
        <dsp:cNvPr id="0" name=""/>
        <dsp:cNvSpPr/>
      </dsp:nvSpPr>
      <dsp:spPr>
        <a:xfrm>
          <a:off x="0" y="1819725"/>
          <a:ext cx="4530898" cy="0"/>
        </a:xfrm>
        <a:prstGeom prst="line">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w="12700" cap="flat" cmpd="sng" algn="ctr">
          <a:solidFill>
            <a:schemeClr val="accent5">
              <a:hueOff val="-12152150"/>
              <a:satOff val="-826"/>
              <a:lumOff val="196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5F0DE32-8164-4F43-8168-83431AB45F88}">
      <dsp:nvSpPr>
        <dsp:cNvPr id="0" name=""/>
        <dsp:cNvSpPr/>
      </dsp:nvSpPr>
      <dsp:spPr>
        <a:xfrm>
          <a:off x="0" y="1819725"/>
          <a:ext cx="4530898" cy="181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Description: This dashboard provides a detailed analysis of [Team Name]'s performance in the IPL. It includes metrics such as total win percentage, win percentage at home and away, top 5 batsmen and bowler, number of trophies won, and number of Orange and Purple caps won.</a:t>
          </a:r>
        </a:p>
      </dsp:txBody>
      <dsp:txXfrm>
        <a:off x="0" y="1819725"/>
        <a:ext cx="4530898" cy="18197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A4AEA-E8B5-43EE-9BF3-9BA9CD5A89CE}">
      <dsp:nvSpPr>
        <dsp:cNvPr id="0" name=""/>
        <dsp:cNvSpPr/>
      </dsp:nvSpPr>
      <dsp:spPr>
        <a:xfrm>
          <a:off x="403510" y="1069"/>
          <a:ext cx="2621979" cy="157318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kern="1200" dirty="0"/>
            <a:t>Purpose: Display the winners and runners-up of all IPL seasons and provide an overview of the most successful teams in IPL history.</a:t>
          </a:r>
        </a:p>
      </dsp:txBody>
      <dsp:txXfrm>
        <a:off x="403510" y="1069"/>
        <a:ext cx="2621979" cy="1573187"/>
      </dsp:txXfrm>
    </dsp:sp>
    <dsp:sp modelId="{48C41070-DF70-48D0-B0CA-10C52AE244C1}">
      <dsp:nvSpPr>
        <dsp:cNvPr id="0" name=""/>
        <dsp:cNvSpPr/>
      </dsp:nvSpPr>
      <dsp:spPr>
        <a:xfrm>
          <a:off x="403510" y="1836454"/>
          <a:ext cx="2621979" cy="1573187"/>
        </a:xfrm>
        <a:prstGeom prst="rect">
          <a:avLst/>
        </a:prstGeom>
        <a:solidFill>
          <a:schemeClr val="accent5">
            <a:hueOff val="-12152150"/>
            <a:satOff val="-826"/>
            <a:lumOff val="1961"/>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US" sz="1500" kern="1200" dirty="0"/>
            <a:t>Description: This dashboard showcases the winners and runners-up of all IPL seasons and provides insights into the most successful teams in the league's history.</a:t>
          </a:r>
        </a:p>
      </dsp:txBody>
      <dsp:txXfrm>
        <a:off x="403510" y="1836454"/>
        <a:ext cx="2621979" cy="1573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top N wicket takers in the IPL dataset.</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showcases the top N wicket-takers in the history of the Indian Premier League.</a:t>
          </a:r>
        </a:p>
      </dsp:txBody>
      <dsp:txXfrm>
        <a:off x="1864639" y="2892478"/>
        <a:ext cx="4937632" cy="1614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top N strike raters in the IPL dataset.</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showcases the top N strike rates in the history of the Indian Premier League.</a:t>
          </a:r>
        </a:p>
      </dsp:txBody>
      <dsp:txXfrm>
        <a:off x="1864639" y="2892478"/>
        <a:ext cx="4937632" cy="16144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top N economic bowlers in the IPL dataset.</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showcases the top N economic bowlers in the history of the Indian Premier League.</a:t>
          </a:r>
        </a:p>
      </dsp:txBody>
      <dsp:txXfrm>
        <a:off x="1864639" y="2892478"/>
        <a:ext cx="4937632" cy="16144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top N bowling performance in the IPL dataset.</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showcases the top N bowling performance in the history of the Indian Premier League.</a:t>
          </a:r>
        </a:p>
      </dsp:txBody>
      <dsp:txXfrm>
        <a:off x="1864639" y="2892478"/>
        <a:ext cx="4937632" cy="16144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top win percentage by selected IPL Team.</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showcases the total won percentage with the history of the Indian Premier League Team.</a:t>
          </a:r>
        </a:p>
      </dsp:txBody>
      <dsp:txXfrm>
        <a:off x="1864639" y="2892478"/>
        <a:ext cx="4937632" cy="16144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win percentage at home by selected IPL Team.</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showcases the won percentage at home with the history of the Indian Premier League Team.</a:t>
          </a:r>
        </a:p>
      </dsp:txBody>
      <dsp:txXfrm>
        <a:off x="1864639" y="2892478"/>
        <a:ext cx="4937632" cy="16144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win percentage at away by selected IPL Team.</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showcases the won percentage at away with the history of the Indian Premier League Team.</a:t>
          </a:r>
        </a:p>
      </dsp:txBody>
      <dsp:txXfrm>
        <a:off x="1864639" y="2892478"/>
        <a:ext cx="4937632" cy="16144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9DBF-6AEC-463C-8373-9EC8C652D276}">
      <dsp:nvSpPr>
        <dsp:cNvPr id="0" name=""/>
        <dsp:cNvSpPr/>
      </dsp:nvSpPr>
      <dsp:spPr>
        <a:xfrm>
          <a:off x="0" y="874470"/>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49816-0BCC-490A-9AEE-0B147BBB4BDE}">
      <dsp:nvSpPr>
        <dsp:cNvPr id="0" name=""/>
        <dsp:cNvSpPr/>
      </dsp:nvSpPr>
      <dsp:spPr>
        <a:xfrm>
          <a:off x="488357" y="1237711"/>
          <a:ext cx="887923" cy="8879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A5537-7567-4DB4-9EFB-228B7E85809D}">
      <dsp:nvSpPr>
        <dsp:cNvPr id="0" name=""/>
        <dsp:cNvSpPr/>
      </dsp:nvSpPr>
      <dsp:spPr>
        <a:xfrm>
          <a:off x="1864639" y="874470"/>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Purpose: Display the top 5 batsmen and bowlers by selected IPL Team.</a:t>
          </a:r>
        </a:p>
      </dsp:txBody>
      <dsp:txXfrm>
        <a:off x="1864639" y="874470"/>
        <a:ext cx="4937632" cy="1614406"/>
      </dsp:txXfrm>
    </dsp:sp>
    <dsp:sp modelId="{6CC378C2-101F-416E-AFFE-6497E4151E42}">
      <dsp:nvSpPr>
        <dsp:cNvPr id="0" name=""/>
        <dsp:cNvSpPr/>
      </dsp:nvSpPr>
      <dsp:spPr>
        <a:xfrm>
          <a:off x="0" y="2892478"/>
          <a:ext cx="6802272" cy="1614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81D0F-8FD1-48C8-9F6A-B88B5B949CA8}">
      <dsp:nvSpPr>
        <dsp:cNvPr id="0" name=""/>
        <dsp:cNvSpPr/>
      </dsp:nvSpPr>
      <dsp:spPr>
        <a:xfrm>
          <a:off x="488357" y="3255719"/>
          <a:ext cx="887923" cy="8879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80AAC-1447-4725-AF65-DF77A14431B3}">
      <dsp:nvSpPr>
        <dsp:cNvPr id="0" name=""/>
        <dsp:cNvSpPr/>
      </dsp:nvSpPr>
      <dsp:spPr>
        <a:xfrm>
          <a:off x="1864639" y="2892478"/>
          <a:ext cx="4937632" cy="1614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58" tIns="170858" rIns="170858" bIns="170858" numCol="1" spcCol="1270" anchor="ctr" anchorCtr="0">
          <a:noAutofit/>
        </a:bodyPr>
        <a:lstStyle/>
        <a:p>
          <a:pPr marL="0" lvl="0" indent="0" algn="l" defTabSz="977900">
            <a:lnSpc>
              <a:spcPct val="90000"/>
            </a:lnSpc>
            <a:spcBef>
              <a:spcPct val="0"/>
            </a:spcBef>
            <a:spcAft>
              <a:spcPct val="35000"/>
            </a:spcAft>
            <a:buNone/>
          </a:pPr>
          <a:r>
            <a:rPr lang="en-US" sz="2200" kern="1200" dirty="0"/>
            <a:t>Description: This dashboard shows the top 5 batsmen and bowlers with the history of the Indian Premier League Team.</a:t>
          </a:r>
        </a:p>
      </dsp:txBody>
      <dsp:txXfrm>
        <a:off x="1864639" y="2892478"/>
        <a:ext cx="4937632" cy="16144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81C1-430D-64E2-0BAE-CCFD6C196E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493DDB-6CA3-97BE-FA83-D734DDA9F7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1699CE-3ACA-116A-D991-611343481A81}"/>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5" name="Footer Placeholder 4">
            <a:extLst>
              <a:ext uri="{FF2B5EF4-FFF2-40B4-BE49-F238E27FC236}">
                <a16:creationId xmlns:a16="http://schemas.microsoft.com/office/drawing/2014/main" id="{29F2D966-3037-6105-268F-FFAF72486F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98D561-E7C3-59D7-7580-3850F904F07A}"/>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3558348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EC5A-5F4B-9CAB-F0A5-93E48DB762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F4DE5E-0A6B-136A-AECD-65A54EB87B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9FC2BF-30A2-2542-CA89-9FE07EAB73F7}"/>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5" name="Footer Placeholder 4">
            <a:extLst>
              <a:ext uri="{FF2B5EF4-FFF2-40B4-BE49-F238E27FC236}">
                <a16:creationId xmlns:a16="http://schemas.microsoft.com/office/drawing/2014/main" id="{3BAC5B4D-3159-9244-E0F2-5BEE819A7C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BAC555-AC35-6B15-5DA3-80BF873BED9C}"/>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2464006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DAF6EA-D2B0-E2B9-196D-40309AC938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F7D86F-F490-1B27-C983-58C79973B5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0F8DD0-D0E5-7DCB-8F5F-202CDD09C9EA}"/>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5" name="Footer Placeholder 4">
            <a:extLst>
              <a:ext uri="{FF2B5EF4-FFF2-40B4-BE49-F238E27FC236}">
                <a16:creationId xmlns:a16="http://schemas.microsoft.com/office/drawing/2014/main" id="{54F1FE02-D32C-549D-33AA-DE612B07D3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821274-2287-BEB2-A2FE-B268F35E85D8}"/>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193732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9CE14-2202-9429-EF5E-F00A665E78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ED9380-40DD-286C-DCBC-30316DA7B9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693D01-B136-EF58-27A2-A2C0F26AF7AD}"/>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5" name="Footer Placeholder 4">
            <a:extLst>
              <a:ext uri="{FF2B5EF4-FFF2-40B4-BE49-F238E27FC236}">
                <a16:creationId xmlns:a16="http://schemas.microsoft.com/office/drawing/2014/main" id="{11E8530A-3FCD-1499-8CE9-78280406BE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320665-696B-C6B7-52D1-1F831CB4F6C6}"/>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22457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57AE-83C2-6567-E43D-DF17C72B65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2216E7-801B-69CD-60A7-C2A6541331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852682-6B47-35A5-5020-DABF0208B1F9}"/>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5" name="Footer Placeholder 4">
            <a:extLst>
              <a:ext uri="{FF2B5EF4-FFF2-40B4-BE49-F238E27FC236}">
                <a16:creationId xmlns:a16="http://schemas.microsoft.com/office/drawing/2014/main" id="{AF6C4ABF-2253-40A2-2C36-5ADCE07815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D72164-C4EC-61CD-9B1A-2C9D26E2B111}"/>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1993388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3D3A-36D6-F075-C1CC-7393990E62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3B7D21-87EA-E454-05A7-8F9D6DEE15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81924D8-AC33-C9B6-79D2-C4FA6EFC6F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1AFF237-9B39-5A00-B7B0-B5A0671B822A}"/>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6" name="Footer Placeholder 5">
            <a:extLst>
              <a:ext uri="{FF2B5EF4-FFF2-40B4-BE49-F238E27FC236}">
                <a16:creationId xmlns:a16="http://schemas.microsoft.com/office/drawing/2014/main" id="{B364F3D4-D1FF-C673-CD0E-E0A1C5260A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1CF677-3D99-ACA8-0987-A5787B9CCD59}"/>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216562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AE1-359D-EA70-9EE4-8CE7A92CFD5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E40D65-5968-CC6D-5725-1F7D1B566E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B1A5B7-FAAB-895A-F425-D9E097F5E5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3F8EA0-6541-EB48-20AA-75E72E8197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8A8403-1DA7-F9D2-FFF8-620C51243D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F7DE3F-2094-DDC9-0406-409D74E2F6C8}"/>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8" name="Footer Placeholder 7">
            <a:extLst>
              <a:ext uri="{FF2B5EF4-FFF2-40B4-BE49-F238E27FC236}">
                <a16:creationId xmlns:a16="http://schemas.microsoft.com/office/drawing/2014/main" id="{169EEA0B-0D4C-9F17-DAE5-284025AD15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18F440-5D28-C606-50AD-868A224EE857}"/>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2899282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4156A-9CD2-98EF-94A1-95D6FB6665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34C6CD-B1F9-739A-5D63-6BE92941C9C9}"/>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4" name="Footer Placeholder 3">
            <a:extLst>
              <a:ext uri="{FF2B5EF4-FFF2-40B4-BE49-F238E27FC236}">
                <a16:creationId xmlns:a16="http://schemas.microsoft.com/office/drawing/2014/main" id="{A93D7EEB-5E99-8175-53D8-5EEE09E3C75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47891E9-F32A-5797-A9E4-5ED34707172F}"/>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261372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B3B1E5-C5CC-67B9-EB22-DC4D8202F645}"/>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3" name="Footer Placeholder 2">
            <a:extLst>
              <a:ext uri="{FF2B5EF4-FFF2-40B4-BE49-F238E27FC236}">
                <a16:creationId xmlns:a16="http://schemas.microsoft.com/office/drawing/2014/main" id="{AB22337F-A89D-8152-CC73-253C6ABCA69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25160EB-38F8-CF14-CBA6-3B4A75A26E0D}"/>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233536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3627-414A-8714-B6D0-5D5F7A6E26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21D129-7FBE-8D91-2443-7D578EAADB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ACED911-5FD0-7D5D-F3F4-4F1FE844C8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9542A-8203-A316-AC30-90CD1E8C64CB}"/>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6" name="Footer Placeholder 5">
            <a:extLst>
              <a:ext uri="{FF2B5EF4-FFF2-40B4-BE49-F238E27FC236}">
                <a16:creationId xmlns:a16="http://schemas.microsoft.com/office/drawing/2014/main" id="{98A97780-9278-106E-10D3-5375C3B12A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F98AC8-57B1-8CDF-B442-2969F2BCBD8C}"/>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1169109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A2F3-A70C-EE5E-2ABB-E6733BA11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02A4FA-2DC1-1684-98C3-C01FA195E5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E6BE60E-A0F7-0BC2-C43B-7B9CDE5EB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E9B42-2358-F353-2F1D-54757360C567}"/>
              </a:ext>
            </a:extLst>
          </p:cNvPr>
          <p:cNvSpPr>
            <a:spLocks noGrp="1"/>
          </p:cNvSpPr>
          <p:nvPr>
            <p:ph type="dt" sz="half" idx="10"/>
          </p:nvPr>
        </p:nvSpPr>
        <p:spPr/>
        <p:txBody>
          <a:bodyPr/>
          <a:lstStyle/>
          <a:p>
            <a:fld id="{C5241769-8A0C-4553-A6EC-C87CBA33B000}" type="datetimeFigureOut">
              <a:rPr lang="en-IN" smtClean="0"/>
              <a:t>12-05-2024</a:t>
            </a:fld>
            <a:endParaRPr lang="en-IN"/>
          </a:p>
        </p:txBody>
      </p:sp>
      <p:sp>
        <p:nvSpPr>
          <p:cNvPr id="6" name="Footer Placeholder 5">
            <a:extLst>
              <a:ext uri="{FF2B5EF4-FFF2-40B4-BE49-F238E27FC236}">
                <a16:creationId xmlns:a16="http://schemas.microsoft.com/office/drawing/2014/main" id="{D41C5712-B051-4678-A9C9-01DD269446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54CDDC-F8DB-1C5A-DD36-1F8B5AE748A6}"/>
              </a:ext>
            </a:extLst>
          </p:cNvPr>
          <p:cNvSpPr>
            <a:spLocks noGrp="1"/>
          </p:cNvSpPr>
          <p:nvPr>
            <p:ph type="sldNum" sz="quarter" idx="12"/>
          </p:nvPr>
        </p:nvSpPr>
        <p:spPr/>
        <p:txBody>
          <a:bodyPr/>
          <a:lstStyle/>
          <a:p>
            <a:fld id="{2A0A0CDC-3032-41E5-8CB0-E5B2B088347D}" type="slidenum">
              <a:rPr lang="en-IN" smtClean="0"/>
              <a:t>‹#›</a:t>
            </a:fld>
            <a:endParaRPr lang="en-IN"/>
          </a:p>
        </p:txBody>
      </p:sp>
    </p:spTree>
    <p:extLst>
      <p:ext uri="{BB962C8B-B14F-4D97-AF65-F5344CB8AC3E}">
        <p14:creationId xmlns:p14="http://schemas.microsoft.com/office/powerpoint/2010/main" val="2158214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5E64E9-BB0D-636B-5664-7A8419CA5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5E8C26-7AA0-694B-4D3A-18BD47825A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14DD33-C7BA-3EBF-C94A-75C4CCF2CD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241769-8A0C-4553-A6EC-C87CBA33B000}" type="datetimeFigureOut">
              <a:rPr lang="en-IN" smtClean="0"/>
              <a:t>12-05-2024</a:t>
            </a:fld>
            <a:endParaRPr lang="en-IN"/>
          </a:p>
        </p:txBody>
      </p:sp>
      <p:sp>
        <p:nvSpPr>
          <p:cNvPr id="5" name="Footer Placeholder 4">
            <a:extLst>
              <a:ext uri="{FF2B5EF4-FFF2-40B4-BE49-F238E27FC236}">
                <a16:creationId xmlns:a16="http://schemas.microsoft.com/office/drawing/2014/main" id="{46107C94-9374-6E1A-CACF-CEE1BBD65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BAA459C-C743-9F63-A664-FD209BAD09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0A0CDC-3032-41E5-8CB0-E5B2B088347D}" type="slidenum">
              <a:rPr lang="en-IN" smtClean="0"/>
              <a:t>‹#›</a:t>
            </a:fld>
            <a:endParaRPr lang="en-IN"/>
          </a:p>
        </p:txBody>
      </p:sp>
    </p:spTree>
    <p:extLst>
      <p:ext uri="{BB962C8B-B14F-4D97-AF65-F5344CB8AC3E}">
        <p14:creationId xmlns:p14="http://schemas.microsoft.com/office/powerpoint/2010/main" val="300432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B8162F-ED58-1CAC-CCF5-A601C319FB20}"/>
              </a:ext>
            </a:extLst>
          </p:cNvPr>
          <p:cNvSpPr>
            <a:spLocks noGrp="1"/>
          </p:cNvSpPr>
          <p:nvPr>
            <p:ph type="ctrTitle"/>
          </p:nvPr>
        </p:nvSpPr>
        <p:spPr>
          <a:xfrm>
            <a:off x="1285241" y="1008993"/>
            <a:ext cx="9231410" cy="3542045"/>
          </a:xfrm>
        </p:spPr>
        <p:txBody>
          <a:bodyPr anchor="b">
            <a:normAutofit/>
          </a:bodyPr>
          <a:lstStyle/>
          <a:p>
            <a:pPr algn="l"/>
            <a:r>
              <a:rPr lang="en-IN" sz="9800"/>
              <a:t>CT3-Advanced Data Visualization</a:t>
            </a:r>
          </a:p>
        </p:txBody>
      </p:sp>
      <p:sp>
        <p:nvSpPr>
          <p:cNvPr id="3" name="Subtitle 2">
            <a:extLst>
              <a:ext uri="{FF2B5EF4-FFF2-40B4-BE49-F238E27FC236}">
                <a16:creationId xmlns:a16="http://schemas.microsoft.com/office/drawing/2014/main" id="{87C2F83D-DB29-DA82-A994-9934BD44E8C4}"/>
              </a:ext>
            </a:extLst>
          </p:cNvPr>
          <p:cNvSpPr>
            <a:spLocks noGrp="1"/>
          </p:cNvSpPr>
          <p:nvPr>
            <p:ph type="subTitle" idx="1"/>
          </p:nvPr>
        </p:nvSpPr>
        <p:spPr>
          <a:xfrm>
            <a:off x="1285241" y="4582814"/>
            <a:ext cx="7132335" cy="1312657"/>
          </a:xfrm>
        </p:spPr>
        <p:txBody>
          <a:bodyPr anchor="t">
            <a:normAutofit/>
          </a:bodyPr>
          <a:lstStyle/>
          <a:p>
            <a:pPr algn="l"/>
            <a:r>
              <a:rPr lang="en-IN" b="1" dirty="0"/>
              <a:t>Prepared By: </a:t>
            </a:r>
            <a:r>
              <a:rPr lang="en-IN" b="1" dirty="0" err="1"/>
              <a:t>Lakshminathan.P</a:t>
            </a:r>
            <a:endParaRPr lang="en-IN" b="1"/>
          </a:p>
          <a:p>
            <a:pPr algn="l"/>
            <a:r>
              <a:rPr lang="en-IN" b="1" dirty="0"/>
              <a:t>Register Number: PA2312044010046</a:t>
            </a:r>
            <a:endParaRPr lang="en-IN" b="1"/>
          </a:p>
        </p:txBody>
      </p:sp>
    </p:spTree>
    <p:extLst>
      <p:ext uri="{BB962C8B-B14F-4D97-AF65-F5344CB8AC3E}">
        <p14:creationId xmlns:p14="http://schemas.microsoft.com/office/powerpoint/2010/main" val="320267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645064" y="525982"/>
            <a:ext cx="4282983" cy="1200361"/>
          </a:xfrm>
        </p:spPr>
        <p:txBody>
          <a:bodyPr anchor="b">
            <a:normAutofit/>
          </a:bodyPr>
          <a:lstStyle/>
          <a:p>
            <a:r>
              <a:rPr lang="en-IN" sz="3600" dirty="0"/>
              <a:t>Conclusion</a:t>
            </a:r>
            <a:endParaRPr lang="en-IN" sz="3300" dirty="0"/>
          </a:p>
        </p:txBody>
      </p:sp>
      <p:sp>
        <p:nvSpPr>
          <p:cNvPr id="57" name="Rectangle 5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645066" y="2031101"/>
            <a:ext cx="4282984" cy="1944353"/>
          </a:xfrm>
        </p:spPr>
        <p:txBody>
          <a:bodyPr anchor="ctr">
            <a:normAutofit fontScale="85000" lnSpcReduction="10000"/>
          </a:bodyPr>
          <a:lstStyle/>
          <a:p>
            <a:r>
              <a:rPr lang="en-US" sz="1800" dirty="0"/>
              <a:t>Insights: CR Brathwaite has the highest strike rate in IPL history, with 207.50 strikes.</a:t>
            </a:r>
          </a:p>
          <a:p>
            <a:r>
              <a:rPr lang="en-US" sz="1800" dirty="0"/>
              <a:t>The top strike raters have consistently performed well across multiple seasons.</a:t>
            </a:r>
          </a:p>
          <a:p>
            <a:r>
              <a:rPr lang="en-US" sz="1800" dirty="0"/>
              <a:t>Observations: Some players have consistently performed remarkably over multiple seasons like Umar Gul, RS Sodhi, KH Pandya,..</a:t>
            </a:r>
            <a:endParaRPr lang="en-IN" sz="1800" dirty="0"/>
          </a:p>
        </p:txBody>
      </p:sp>
      <p:sp>
        <p:nvSpPr>
          <p:cNvPr id="59" name="Rectangle 5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12C8495-E7C7-00F5-A38E-E8830CF38E42}"/>
              </a:ext>
            </a:extLst>
          </p:cNvPr>
          <p:cNvPicPr>
            <a:picLocks noChangeAspect="1"/>
          </p:cNvPicPr>
          <p:nvPr/>
        </p:nvPicPr>
        <p:blipFill>
          <a:blip r:embed="rId2"/>
          <a:stretch>
            <a:fillRect/>
          </a:stretch>
        </p:blipFill>
        <p:spPr>
          <a:xfrm>
            <a:off x="5987738" y="1666370"/>
            <a:ext cx="5628018" cy="3292390"/>
          </a:xfrm>
          <a:prstGeom prst="rect">
            <a:avLst/>
          </a:prstGeom>
        </p:spPr>
      </p:pic>
    </p:spTree>
    <p:extLst>
      <p:ext uri="{BB962C8B-B14F-4D97-AF65-F5344CB8AC3E}">
        <p14:creationId xmlns:p14="http://schemas.microsoft.com/office/powerpoint/2010/main" val="1256860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082248" y="1098274"/>
            <a:ext cx="8746433" cy="437297"/>
          </a:xfrm>
        </p:spPr>
        <p:txBody>
          <a:bodyPr>
            <a:normAutofit fontScale="90000"/>
          </a:bodyPr>
          <a:lstStyle/>
          <a:p>
            <a:r>
              <a:rPr lang="en-IN" sz="6000" b="1" dirty="0"/>
              <a:t>4. Top N Economic Bowlers</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2945316687"/>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2014787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630936" y="640823"/>
            <a:ext cx="3419856" cy="5583148"/>
          </a:xfrm>
        </p:spPr>
        <p:txBody>
          <a:bodyPr anchor="ctr">
            <a:normAutofit/>
          </a:bodyPr>
          <a:lstStyle/>
          <a:p>
            <a:r>
              <a:rPr lang="en-US" sz="5400"/>
              <a:t>Tableau Dashboard and Parameters Control</a:t>
            </a:r>
            <a:endParaRPr lang="en-IN" sz="5400"/>
          </a:p>
        </p:txBody>
      </p:sp>
      <p:sp>
        <p:nvSpPr>
          <p:cNvPr id="7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3D0CC4-7F31-0246-1869-31B48F5E5B78}"/>
              </a:ext>
            </a:extLst>
          </p:cNvPr>
          <p:cNvPicPr>
            <a:picLocks noChangeAspect="1"/>
          </p:cNvPicPr>
          <p:nvPr/>
        </p:nvPicPr>
        <p:blipFill>
          <a:blip r:embed="rId2"/>
          <a:stretch>
            <a:fillRect/>
          </a:stretch>
        </p:blipFill>
        <p:spPr>
          <a:xfrm>
            <a:off x="4654296" y="630936"/>
            <a:ext cx="6661502" cy="3913632"/>
          </a:xfrm>
          <a:prstGeom prst="rect">
            <a:avLst/>
          </a:prstGeom>
        </p:spPr>
      </p:pic>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4654296" y="4798577"/>
            <a:ext cx="6894576" cy="1428487"/>
          </a:xfrm>
        </p:spPr>
        <p:txBody>
          <a:bodyPr anchor="t">
            <a:normAutofit/>
          </a:bodyPr>
          <a:lstStyle/>
          <a:p>
            <a:pPr>
              <a:buFont typeface="Arial" panose="020B0604020202020204" pitchFamily="34" charset="0"/>
              <a:buChar char="•"/>
            </a:pPr>
            <a:r>
              <a:rPr lang="en-US" sz="2200"/>
              <a:t>Purpose: Display the top N strike raters in the IPL dataset.</a:t>
            </a:r>
          </a:p>
          <a:p>
            <a:pPr>
              <a:buFont typeface="Arial" panose="020B0604020202020204" pitchFamily="34" charset="0"/>
              <a:buChar char="•"/>
            </a:pPr>
            <a:r>
              <a:rPr lang="en-US" sz="2200"/>
              <a:t>Description: Using the parameter control can control the number of top strike raters to be displayed.</a:t>
            </a:r>
          </a:p>
        </p:txBody>
      </p:sp>
    </p:spTree>
    <p:extLst>
      <p:ext uri="{BB962C8B-B14F-4D97-AF65-F5344CB8AC3E}">
        <p14:creationId xmlns:p14="http://schemas.microsoft.com/office/powerpoint/2010/main" val="334158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630936" y="640823"/>
            <a:ext cx="3419856" cy="5583148"/>
          </a:xfrm>
        </p:spPr>
        <p:txBody>
          <a:bodyPr anchor="ctr">
            <a:normAutofit/>
          </a:bodyPr>
          <a:lstStyle/>
          <a:p>
            <a:r>
              <a:rPr lang="en-US" sz="5400" dirty="0"/>
              <a:t>Conclusion</a:t>
            </a:r>
            <a:endParaRPr lang="en-IN" sz="5400" dirty="0"/>
          </a:p>
        </p:txBody>
      </p:sp>
      <p:sp>
        <p:nvSpPr>
          <p:cNvPr id="7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8A7891-5302-920C-CCFC-82CB3DD378FA}"/>
              </a:ext>
            </a:extLst>
          </p:cNvPr>
          <p:cNvPicPr>
            <a:picLocks noChangeAspect="1"/>
          </p:cNvPicPr>
          <p:nvPr/>
        </p:nvPicPr>
        <p:blipFill>
          <a:blip r:embed="rId2"/>
          <a:stretch>
            <a:fillRect/>
          </a:stretch>
        </p:blipFill>
        <p:spPr>
          <a:xfrm>
            <a:off x="4654296" y="630936"/>
            <a:ext cx="6661502" cy="3913632"/>
          </a:xfrm>
          <a:prstGeom prst="rect">
            <a:avLst/>
          </a:prstGeom>
        </p:spPr>
      </p:pic>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4654296" y="4798577"/>
            <a:ext cx="6894576" cy="1428487"/>
          </a:xfrm>
        </p:spPr>
        <p:txBody>
          <a:bodyPr anchor="t">
            <a:normAutofit/>
          </a:bodyPr>
          <a:lstStyle/>
          <a:p>
            <a:r>
              <a:rPr lang="en-US" sz="1500" dirty="0"/>
              <a:t>Insights: N Rana has the best economy bowling rate in IPL history, with an average of 3 runs per over.</a:t>
            </a:r>
          </a:p>
          <a:p>
            <a:r>
              <a:rPr lang="en-US" sz="1500" dirty="0"/>
              <a:t>The bowlers have consistently performed well across multiple seasons.</a:t>
            </a:r>
          </a:p>
          <a:p>
            <a:r>
              <a:rPr lang="en-US" sz="1500" dirty="0"/>
              <a:t>Observations: Some players, such as Carseldine, SS </a:t>
            </a:r>
            <a:r>
              <a:rPr lang="en-US" sz="1500" dirty="0" err="1"/>
              <a:t>Mundhe</a:t>
            </a:r>
            <a:r>
              <a:rPr lang="en-US" sz="1500" dirty="0"/>
              <a:t>, and Sachin Baby, have consistently performed remarkably over multiple seasons.</a:t>
            </a:r>
            <a:endParaRPr lang="en-IN" sz="1500" dirty="0"/>
          </a:p>
        </p:txBody>
      </p:sp>
    </p:spTree>
    <p:extLst>
      <p:ext uri="{BB962C8B-B14F-4D97-AF65-F5344CB8AC3E}">
        <p14:creationId xmlns:p14="http://schemas.microsoft.com/office/powerpoint/2010/main" val="244021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082248" y="1098274"/>
            <a:ext cx="9173102" cy="437297"/>
          </a:xfrm>
        </p:spPr>
        <p:txBody>
          <a:bodyPr>
            <a:normAutofit fontScale="90000"/>
          </a:bodyPr>
          <a:lstStyle/>
          <a:p>
            <a:r>
              <a:rPr lang="en-IN" sz="6000" b="1" dirty="0"/>
              <a:t>5. Top N Bowling Performance</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1442997080"/>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1226303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8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3" name="Rectangle 8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1115568" y="548640"/>
            <a:ext cx="10168128" cy="1179576"/>
          </a:xfrm>
        </p:spPr>
        <p:txBody>
          <a:bodyPr>
            <a:normAutofit/>
          </a:bodyPr>
          <a:lstStyle/>
          <a:p>
            <a:r>
              <a:rPr lang="en-US" sz="4000"/>
              <a:t>Tableau Dashboard and Parameters Control</a:t>
            </a:r>
            <a:endParaRPr lang="en-IN" sz="4000"/>
          </a:p>
        </p:txBody>
      </p:sp>
      <p:sp>
        <p:nvSpPr>
          <p:cNvPr id="85" name="Rectangle 8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AD77F5C-C601-20B7-5D56-432AE8B6F766}"/>
              </a:ext>
            </a:extLst>
          </p:cNvPr>
          <p:cNvPicPr>
            <a:picLocks noChangeAspect="1"/>
          </p:cNvPicPr>
          <p:nvPr/>
        </p:nvPicPr>
        <p:blipFill rotWithShape="1">
          <a:blip r:embed="rId2"/>
          <a:srcRect l="1458" r="3371"/>
          <a:stretch/>
        </p:blipFill>
        <p:spPr>
          <a:xfrm>
            <a:off x="908304" y="2478024"/>
            <a:ext cx="6009855" cy="3694176"/>
          </a:xfrm>
          <a:prstGeom prst="rect">
            <a:avLst/>
          </a:prstGeom>
        </p:spPr>
      </p:pic>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7411453" y="2478024"/>
            <a:ext cx="3872243" cy="3694176"/>
          </a:xfrm>
        </p:spPr>
        <p:txBody>
          <a:bodyPr anchor="ctr">
            <a:normAutofit/>
          </a:bodyPr>
          <a:lstStyle/>
          <a:p>
            <a:pPr>
              <a:buFont typeface="Arial" panose="020B0604020202020204" pitchFamily="34" charset="0"/>
              <a:buChar char="•"/>
            </a:pPr>
            <a:r>
              <a:rPr lang="en-US" sz="1800" dirty="0"/>
              <a:t>Purpose: Display the top N bowling performance in terms of the number of wickets per match in the IPL dataset.</a:t>
            </a:r>
          </a:p>
          <a:p>
            <a:pPr>
              <a:buFont typeface="Arial" panose="020B0604020202020204" pitchFamily="34" charset="0"/>
              <a:buChar char="•"/>
            </a:pPr>
            <a:r>
              <a:rPr lang="en-US" sz="1800" dirty="0"/>
              <a:t>Description: Using the parameter control can control the number of top bowling performances in terms of the number of wickets per match, which has taken the total sum per player to be displayed.</a:t>
            </a:r>
          </a:p>
        </p:txBody>
      </p:sp>
    </p:spTree>
    <p:extLst>
      <p:ext uri="{BB962C8B-B14F-4D97-AF65-F5344CB8AC3E}">
        <p14:creationId xmlns:p14="http://schemas.microsoft.com/office/powerpoint/2010/main" val="377591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8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3" name="Rectangle 8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1115568" y="548640"/>
            <a:ext cx="10168128" cy="1179576"/>
          </a:xfrm>
        </p:spPr>
        <p:txBody>
          <a:bodyPr>
            <a:normAutofit/>
          </a:bodyPr>
          <a:lstStyle/>
          <a:p>
            <a:r>
              <a:rPr lang="en-US" sz="4000" dirty="0"/>
              <a:t>Conclusion</a:t>
            </a:r>
            <a:endParaRPr lang="en-IN" sz="4000" dirty="0"/>
          </a:p>
        </p:txBody>
      </p:sp>
      <p:sp>
        <p:nvSpPr>
          <p:cNvPr id="85" name="Rectangle 8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AD77F5C-C601-20B7-5D56-432AE8B6F766}"/>
              </a:ext>
            </a:extLst>
          </p:cNvPr>
          <p:cNvPicPr>
            <a:picLocks noChangeAspect="1"/>
          </p:cNvPicPr>
          <p:nvPr/>
        </p:nvPicPr>
        <p:blipFill rotWithShape="1">
          <a:blip r:embed="rId2"/>
          <a:srcRect l="1458" r="3371"/>
          <a:stretch/>
        </p:blipFill>
        <p:spPr>
          <a:xfrm>
            <a:off x="908304" y="2478024"/>
            <a:ext cx="6009855" cy="3694176"/>
          </a:xfrm>
          <a:prstGeom prst="rect">
            <a:avLst/>
          </a:prstGeom>
        </p:spPr>
      </p:pic>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7411453" y="2478024"/>
            <a:ext cx="3872243" cy="3694176"/>
          </a:xfrm>
        </p:spPr>
        <p:txBody>
          <a:bodyPr anchor="ctr">
            <a:normAutofit/>
          </a:bodyPr>
          <a:lstStyle/>
          <a:p>
            <a:r>
              <a:rPr lang="en-US" sz="1800" dirty="0"/>
              <a:t>Insights: Sachin Baby has the best bowling performance in IPL history, with 3 wickets per match.</a:t>
            </a:r>
          </a:p>
          <a:p>
            <a:r>
              <a:rPr lang="en-US" sz="1800" dirty="0"/>
              <a:t>The bowlers have consistently performed well across multiple seasons.</a:t>
            </a:r>
          </a:p>
          <a:p>
            <a:r>
              <a:rPr lang="en-US" sz="1800" dirty="0"/>
              <a:t>Observations: Some players, such as Rahane, SS </a:t>
            </a:r>
            <a:r>
              <a:rPr lang="en-US" sz="1800" dirty="0" err="1"/>
              <a:t>Mundhe</a:t>
            </a:r>
            <a:r>
              <a:rPr lang="en-US" sz="1800" dirty="0"/>
              <a:t>, and Carseldine, have consistently performed remarkably over multiple seasons.</a:t>
            </a:r>
            <a:endParaRPr lang="en-IN" sz="1800" dirty="0"/>
          </a:p>
        </p:txBody>
      </p:sp>
    </p:spTree>
    <p:extLst>
      <p:ext uri="{BB962C8B-B14F-4D97-AF65-F5344CB8AC3E}">
        <p14:creationId xmlns:p14="http://schemas.microsoft.com/office/powerpoint/2010/main" val="1973474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2C703-BAE1-8291-0AD6-BB5166A11C5B}"/>
              </a:ext>
            </a:extLst>
          </p:cNvPr>
          <p:cNvSpPr>
            <a:spLocks noGrp="1"/>
          </p:cNvSpPr>
          <p:nvPr>
            <p:ph type="title"/>
          </p:nvPr>
        </p:nvSpPr>
        <p:spPr>
          <a:xfrm>
            <a:off x="804672" y="802955"/>
            <a:ext cx="4977976" cy="1454051"/>
          </a:xfrm>
        </p:spPr>
        <p:txBody>
          <a:bodyPr>
            <a:normAutofit/>
          </a:bodyPr>
          <a:lstStyle/>
          <a:p>
            <a:r>
              <a:rPr lang="en-IN" sz="3300" b="1" dirty="0">
                <a:solidFill>
                  <a:schemeClr val="tx2"/>
                </a:solidFill>
                <a:latin typeface="Calibri" panose="020F0502020204030204" pitchFamily="34" charset="0"/>
                <a:ea typeface="Calibri" panose="020F0502020204030204" pitchFamily="34" charset="0"/>
              </a:rPr>
              <a:t>6. Tableau dashb</a:t>
            </a:r>
            <a:r>
              <a:rPr lang="en-IN" sz="3300" b="1" dirty="0">
                <a:solidFill>
                  <a:schemeClr val="tx2"/>
                </a:solidFill>
                <a:effectLst/>
                <a:latin typeface="Calibri" panose="020F0502020204030204" pitchFamily="34" charset="0"/>
                <a:ea typeface="Calibri" panose="020F0502020204030204" pitchFamily="34" charset="0"/>
              </a:rPr>
              <a:t>oard to show each team in the IPL with the following findings:</a:t>
            </a:r>
            <a:endParaRPr lang="en-IN" sz="3300" b="1" dirty="0">
              <a:solidFill>
                <a:schemeClr val="tx2"/>
              </a:solidFill>
            </a:endParaRPr>
          </a:p>
        </p:txBody>
      </p:sp>
      <p:sp>
        <p:nvSpPr>
          <p:cNvPr id="3" name="Content Placeholder 2">
            <a:extLst>
              <a:ext uri="{FF2B5EF4-FFF2-40B4-BE49-F238E27FC236}">
                <a16:creationId xmlns:a16="http://schemas.microsoft.com/office/drawing/2014/main" id="{7E0E0CB9-53E6-7E91-5B2B-9C3FECAC03D1}"/>
              </a:ext>
            </a:extLst>
          </p:cNvPr>
          <p:cNvSpPr>
            <a:spLocks noGrp="1"/>
          </p:cNvSpPr>
          <p:nvPr>
            <p:ph idx="1"/>
          </p:nvPr>
        </p:nvSpPr>
        <p:spPr>
          <a:xfrm>
            <a:off x="804672" y="2421682"/>
            <a:ext cx="4977578" cy="3639289"/>
          </a:xfrm>
        </p:spPr>
        <p:txBody>
          <a:bodyPr anchor="ctr">
            <a:normAutofit/>
          </a:bodyPr>
          <a:lstStyle/>
          <a:p>
            <a:r>
              <a:rPr lang="en-IN" sz="1800" dirty="0">
                <a:solidFill>
                  <a:schemeClr val="tx2"/>
                </a:solidFill>
              </a:rPr>
              <a:t>Total Win Percentage</a:t>
            </a:r>
          </a:p>
          <a:p>
            <a:r>
              <a:rPr lang="en-IN" sz="1800" dirty="0">
                <a:solidFill>
                  <a:schemeClr val="tx2"/>
                </a:solidFill>
              </a:rPr>
              <a:t>Win percentage at Home</a:t>
            </a:r>
          </a:p>
          <a:p>
            <a:r>
              <a:rPr lang="en-IN" sz="1800" dirty="0">
                <a:solidFill>
                  <a:schemeClr val="tx2"/>
                </a:solidFill>
              </a:rPr>
              <a:t>Win percentage at Away</a:t>
            </a:r>
          </a:p>
          <a:p>
            <a:r>
              <a:rPr lang="en-IN" sz="1800" dirty="0">
                <a:solidFill>
                  <a:schemeClr val="tx2"/>
                </a:solidFill>
              </a:rPr>
              <a:t>Top 5 batsmen and bowler</a:t>
            </a:r>
          </a:p>
          <a:p>
            <a:r>
              <a:rPr lang="en-IN" sz="1800" dirty="0">
                <a:solidFill>
                  <a:schemeClr val="tx2"/>
                </a:solidFill>
              </a:rPr>
              <a:t>Number of trophies won</a:t>
            </a:r>
          </a:p>
          <a:p>
            <a:r>
              <a:rPr lang="en-IN" sz="1800" dirty="0">
                <a:solidFill>
                  <a:schemeClr val="tx2"/>
                </a:solidFill>
              </a:rPr>
              <a:t>Number of Orange caps won</a:t>
            </a:r>
          </a:p>
          <a:p>
            <a:r>
              <a:rPr lang="en-IN" sz="1800" dirty="0">
                <a:solidFill>
                  <a:schemeClr val="tx2"/>
                </a:solidFill>
              </a:rPr>
              <a:t>Number of Purple caps won</a:t>
            </a:r>
          </a:p>
          <a:p>
            <a:endParaRPr lang="en-IN" sz="1800" dirty="0">
              <a:solidFill>
                <a:schemeClr val="tx2"/>
              </a:solidFill>
            </a:endParaRPr>
          </a:p>
          <a:p>
            <a:endParaRPr lang="en-IN"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Trophy">
            <a:extLst>
              <a:ext uri="{FF2B5EF4-FFF2-40B4-BE49-F238E27FC236}">
                <a16:creationId xmlns:a16="http://schemas.microsoft.com/office/drawing/2014/main" id="{581ADB5D-D4FE-DB8F-B8DC-723B8314E4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664722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082248" y="1098274"/>
            <a:ext cx="9173102" cy="437297"/>
          </a:xfrm>
        </p:spPr>
        <p:txBody>
          <a:bodyPr>
            <a:normAutofit fontScale="90000"/>
          </a:bodyPr>
          <a:lstStyle/>
          <a:p>
            <a:r>
              <a:rPr lang="en-IN" sz="6000" b="1" dirty="0"/>
              <a:t>6. (a). Top Win Percentage</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2864782330"/>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21693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630936" y="639520"/>
            <a:ext cx="3429000" cy="1719072"/>
          </a:xfrm>
        </p:spPr>
        <p:txBody>
          <a:bodyPr anchor="b">
            <a:normAutofit/>
          </a:bodyPr>
          <a:lstStyle/>
          <a:p>
            <a:r>
              <a:rPr lang="en-IN" sz="5400" dirty="0"/>
              <a:t>Parameter Control</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630936" y="2807208"/>
            <a:ext cx="3429000" cy="3410712"/>
          </a:xfrm>
        </p:spPr>
        <p:txBody>
          <a:bodyPr anchor="t">
            <a:normAutofit/>
          </a:bodyPr>
          <a:lstStyle/>
          <a:p>
            <a:r>
              <a:rPr lang="en-US" sz="2400" dirty="0"/>
              <a:t>Description: Using the parameter control can see the win percentage of the selected IPL team</a:t>
            </a:r>
            <a:endParaRPr lang="en-US" sz="2200" dirty="0"/>
          </a:p>
        </p:txBody>
      </p:sp>
      <p:pic>
        <p:nvPicPr>
          <p:cNvPr id="5" name="Content Placeholder 4">
            <a:extLst>
              <a:ext uri="{FF2B5EF4-FFF2-40B4-BE49-F238E27FC236}">
                <a16:creationId xmlns:a16="http://schemas.microsoft.com/office/drawing/2014/main" id="{E1384822-050F-6D1B-B2D1-37C4DFC462FA}"/>
              </a:ext>
            </a:extLst>
          </p:cNvPr>
          <p:cNvPicPr>
            <a:picLocks noChangeAspect="1"/>
          </p:cNvPicPr>
          <p:nvPr/>
        </p:nvPicPr>
        <p:blipFill>
          <a:blip r:embed="rId2"/>
          <a:stretch>
            <a:fillRect/>
          </a:stretch>
        </p:blipFill>
        <p:spPr>
          <a:xfrm>
            <a:off x="4654296" y="1409662"/>
            <a:ext cx="6903720" cy="4038676"/>
          </a:xfrm>
          <a:prstGeom prst="rect">
            <a:avLst/>
          </a:prstGeom>
        </p:spPr>
      </p:pic>
    </p:spTree>
    <p:extLst>
      <p:ext uri="{BB962C8B-B14F-4D97-AF65-F5344CB8AC3E}">
        <p14:creationId xmlns:p14="http://schemas.microsoft.com/office/powerpoint/2010/main" val="335698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3194960" y="1098274"/>
            <a:ext cx="6311818" cy="437297"/>
          </a:xfrm>
        </p:spPr>
        <p:txBody>
          <a:bodyPr>
            <a:normAutofit fontScale="90000"/>
          </a:bodyPr>
          <a:lstStyle/>
          <a:p>
            <a:r>
              <a:rPr lang="en-IN" sz="6000" b="1" dirty="0"/>
              <a:t>1. Top N Run Scorers</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2311571078"/>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189689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630936" y="639520"/>
            <a:ext cx="3429000" cy="1719072"/>
          </a:xfrm>
        </p:spPr>
        <p:txBody>
          <a:bodyPr anchor="b">
            <a:normAutofit/>
          </a:bodyPr>
          <a:lstStyle/>
          <a:p>
            <a:r>
              <a:rPr lang="en-IN" sz="5400" dirty="0"/>
              <a:t>Conclusion</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630936" y="2807208"/>
            <a:ext cx="3429000" cy="2006512"/>
          </a:xfrm>
        </p:spPr>
        <p:txBody>
          <a:bodyPr anchor="t">
            <a:normAutofit/>
          </a:bodyPr>
          <a:lstStyle/>
          <a:p>
            <a:r>
              <a:rPr lang="en-US" sz="2400" dirty="0"/>
              <a:t>Observations: Shows the win percentage in the dashboard to the respective IPL team</a:t>
            </a:r>
            <a:endParaRPr lang="en-US" sz="2200" dirty="0"/>
          </a:p>
        </p:txBody>
      </p:sp>
      <p:pic>
        <p:nvPicPr>
          <p:cNvPr id="5" name="Content Placeholder 4">
            <a:extLst>
              <a:ext uri="{FF2B5EF4-FFF2-40B4-BE49-F238E27FC236}">
                <a16:creationId xmlns:a16="http://schemas.microsoft.com/office/drawing/2014/main" id="{E1384822-050F-6D1B-B2D1-37C4DFC462FA}"/>
              </a:ext>
            </a:extLst>
          </p:cNvPr>
          <p:cNvPicPr>
            <a:picLocks noChangeAspect="1"/>
          </p:cNvPicPr>
          <p:nvPr/>
        </p:nvPicPr>
        <p:blipFill>
          <a:blip r:embed="rId2"/>
          <a:stretch>
            <a:fillRect/>
          </a:stretch>
        </p:blipFill>
        <p:spPr>
          <a:xfrm>
            <a:off x="4654296" y="1409662"/>
            <a:ext cx="6903720" cy="4038676"/>
          </a:xfrm>
          <a:prstGeom prst="rect">
            <a:avLst/>
          </a:prstGeom>
        </p:spPr>
      </p:pic>
    </p:spTree>
    <p:extLst>
      <p:ext uri="{BB962C8B-B14F-4D97-AF65-F5344CB8AC3E}">
        <p14:creationId xmlns:p14="http://schemas.microsoft.com/office/powerpoint/2010/main" val="221637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082248" y="1098274"/>
            <a:ext cx="9173102" cy="437297"/>
          </a:xfrm>
        </p:spPr>
        <p:txBody>
          <a:bodyPr>
            <a:normAutofit fontScale="90000"/>
          </a:bodyPr>
          <a:lstStyle/>
          <a:p>
            <a:r>
              <a:rPr lang="en-IN" sz="6000" b="1" dirty="0"/>
              <a:t>6. (b). Win Percentage at Home</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1236760580"/>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3177757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645064" y="525982"/>
            <a:ext cx="4282983" cy="1200361"/>
          </a:xfrm>
        </p:spPr>
        <p:txBody>
          <a:bodyPr anchor="b">
            <a:normAutofit/>
          </a:bodyPr>
          <a:lstStyle/>
          <a:p>
            <a:r>
              <a:rPr lang="en-IN" sz="3600"/>
              <a:t>Parameter Control</a:t>
            </a:r>
          </a:p>
        </p:txBody>
      </p:sp>
      <p:sp>
        <p:nvSpPr>
          <p:cNvPr id="21" name="Rectangle 2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645066" y="2031101"/>
            <a:ext cx="4282984" cy="3511943"/>
          </a:xfrm>
        </p:spPr>
        <p:txBody>
          <a:bodyPr anchor="ctr">
            <a:normAutofit/>
          </a:bodyPr>
          <a:lstStyle/>
          <a:p>
            <a:r>
              <a:rPr lang="en-US" sz="1800" dirty="0"/>
              <a:t>Description: Using the parameter control, can see the win percentage at home of the selected IPL team</a:t>
            </a:r>
          </a:p>
        </p:txBody>
      </p:sp>
      <p:sp>
        <p:nvSpPr>
          <p:cNvPr id="23" name="Rectangle 2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0B0709-DFF8-D5ED-EEA7-050836EB86D7}"/>
              </a:ext>
            </a:extLst>
          </p:cNvPr>
          <p:cNvPicPr>
            <a:picLocks noChangeAspect="1"/>
          </p:cNvPicPr>
          <p:nvPr/>
        </p:nvPicPr>
        <p:blipFill>
          <a:blip r:embed="rId2"/>
          <a:stretch>
            <a:fillRect/>
          </a:stretch>
        </p:blipFill>
        <p:spPr>
          <a:xfrm>
            <a:off x="5987738" y="1666370"/>
            <a:ext cx="5628018" cy="3292390"/>
          </a:xfrm>
          <a:prstGeom prst="rect">
            <a:avLst/>
          </a:prstGeom>
        </p:spPr>
      </p:pic>
    </p:spTree>
    <p:extLst>
      <p:ext uri="{BB962C8B-B14F-4D97-AF65-F5344CB8AC3E}">
        <p14:creationId xmlns:p14="http://schemas.microsoft.com/office/powerpoint/2010/main" val="4014101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645064" y="525982"/>
            <a:ext cx="4282983" cy="1200361"/>
          </a:xfrm>
        </p:spPr>
        <p:txBody>
          <a:bodyPr anchor="b">
            <a:normAutofit/>
          </a:bodyPr>
          <a:lstStyle/>
          <a:p>
            <a:r>
              <a:rPr lang="en-IN" sz="3600"/>
              <a:t>Conclusion</a:t>
            </a:r>
          </a:p>
        </p:txBody>
      </p:sp>
      <p:sp>
        <p:nvSpPr>
          <p:cNvPr id="21" name="Rectangle 2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645066" y="2031101"/>
            <a:ext cx="4282984" cy="3511943"/>
          </a:xfrm>
        </p:spPr>
        <p:txBody>
          <a:bodyPr anchor="ctr">
            <a:normAutofit/>
          </a:bodyPr>
          <a:lstStyle/>
          <a:p>
            <a:r>
              <a:rPr lang="en-US" sz="1800" dirty="0"/>
              <a:t>Observations: Shows the win percentage at home in the dashboard to the respective IPL team</a:t>
            </a:r>
          </a:p>
        </p:txBody>
      </p:sp>
      <p:sp>
        <p:nvSpPr>
          <p:cNvPr id="23" name="Rectangle 2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D374B94-CF2F-D15D-867D-D1854724AB97}"/>
              </a:ext>
            </a:extLst>
          </p:cNvPr>
          <p:cNvPicPr>
            <a:picLocks noChangeAspect="1"/>
          </p:cNvPicPr>
          <p:nvPr/>
        </p:nvPicPr>
        <p:blipFill>
          <a:blip r:embed="rId2"/>
          <a:stretch>
            <a:fillRect/>
          </a:stretch>
        </p:blipFill>
        <p:spPr>
          <a:xfrm>
            <a:off x="5987738" y="1666370"/>
            <a:ext cx="5628018" cy="3292390"/>
          </a:xfrm>
          <a:prstGeom prst="rect">
            <a:avLst/>
          </a:prstGeom>
        </p:spPr>
      </p:pic>
    </p:spTree>
    <p:extLst>
      <p:ext uri="{BB962C8B-B14F-4D97-AF65-F5344CB8AC3E}">
        <p14:creationId xmlns:p14="http://schemas.microsoft.com/office/powerpoint/2010/main" val="29034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082248" y="1098274"/>
            <a:ext cx="9173102" cy="437297"/>
          </a:xfrm>
        </p:spPr>
        <p:txBody>
          <a:bodyPr>
            <a:normAutofit fontScale="90000"/>
          </a:bodyPr>
          <a:lstStyle/>
          <a:p>
            <a:r>
              <a:rPr lang="en-IN" sz="6000" b="1" dirty="0"/>
              <a:t>6. (</a:t>
            </a:r>
            <a:r>
              <a:rPr lang="en-IN" sz="4000" b="1" dirty="0"/>
              <a:t>C</a:t>
            </a:r>
            <a:r>
              <a:rPr lang="en-IN" sz="6000" b="1" dirty="0"/>
              <a:t>). Win Percentage at Away</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4046918565"/>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4280086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Rectangle 4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1115568" y="548640"/>
            <a:ext cx="10168128" cy="1179576"/>
          </a:xfrm>
        </p:spPr>
        <p:txBody>
          <a:bodyPr>
            <a:normAutofit/>
          </a:bodyPr>
          <a:lstStyle/>
          <a:p>
            <a:r>
              <a:rPr lang="en-IN" sz="4000"/>
              <a:t>Parameter Control</a:t>
            </a:r>
          </a:p>
        </p:txBody>
      </p:sp>
      <p:sp>
        <p:nvSpPr>
          <p:cNvPr id="49" name="Rectangle 4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40C30EE-F734-5BCE-4DC0-16E991997DEF}"/>
              </a:ext>
            </a:extLst>
          </p:cNvPr>
          <p:cNvPicPr>
            <a:picLocks noChangeAspect="1"/>
          </p:cNvPicPr>
          <p:nvPr/>
        </p:nvPicPr>
        <p:blipFill rotWithShape="1">
          <a:blip r:embed="rId2"/>
          <a:srcRect r="4829"/>
          <a:stretch/>
        </p:blipFill>
        <p:spPr>
          <a:xfrm>
            <a:off x="908304" y="2478024"/>
            <a:ext cx="6009855" cy="3694176"/>
          </a:xfrm>
          <a:prstGeom prst="rect">
            <a:avLst/>
          </a:prstGeom>
        </p:spPr>
      </p:pic>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7411453" y="2478024"/>
            <a:ext cx="3872243" cy="3694176"/>
          </a:xfrm>
        </p:spPr>
        <p:txBody>
          <a:bodyPr anchor="ctr">
            <a:normAutofit/>
          </a:bodyPr>
          <a:lstStyle/>
          <a:p>
            <a:r>
              <a:rPr lang="en-US" sz="1800" dirty="0"/>
              <a:t>Description: Using the parameter control, can see the win percentage at away of the selected IPL team</a:t>
            </a:r>
          </a:p>
        </p:txBody>
      </p:sp>
    </p:spTree>
    <p:extLst>
      <p:ext uri="{BB962C8B-B14F-4D97-AF65-F5344CB8AC3E}">
        <p14:creationId xmlns:p14="http://schemas.microsoft.com/office/powerpoint/2010/main" val="812392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Rectangle 4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1115568" y="548640"/>
            <a:ext cx="10168128" cy="1179576"/>
          </a:xfrm>
        </p:spPr>
        <p:txBody>
          <a:bodyPr>
            <a:normAutofit/>
          </a:bodyPr>
          <a:lstStyle/>
          <a:p>
            <a:r>
              <a:rPr lang="en-IN" sz="4000" dirty="0"/>
              <a:t>Conclusion</a:t>
            </a:r>
          </a:p>
        </p:txBody>
      </p:sp>
      <p:sp>
        <p:nvSpPr>
          <p:cNvPr id="49" name="Rectangle 4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40C30EE-F734-5BCE-4DC0-16E991997DEF}"/>
              </a:ext>
            </a:extLst>
          </p:cNvPr>
          <p:cNvPicPr>
            <a:picLocks noChangeAspect="1"/>
          </p:cNvPicPr>
          <p:nvPr/>
        </p:nvPicPr>
        <p:blipFill rotWithShape="1">
          <a:blip r:embed="rId2"/>
          <a:srcRect r="4829"/>
          <a:stretch/>
        </p:blipFill>
        <p:spPr>
          <a:xfrm>
            <a:off x="908304" y="2478024"/>
            <a:ext cx="6009855" cy="3694176"/>
          </a:xfrm>
          <a:prstGeom prst="rect">
            <a:avLst/>
          </a:prstGeom>
        </p:spPr>
      </p:pic>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7411453" y="2478024"/>
            <a:ext cx="3872243" cy="3694176"/>
          </a:xfrm>
        </p:spPr>
        <p:txBody>
          <a:bodyPr anchor="ctr">
            <a:normAutofit/>
          </a:bodyPr>
          <a:lstStyle/>
          <a:p>
            <a:r>
              <a:rPr lang="en-US" sz="1800" dirty="0"/>
              <a:t>Observations: Shows the win percentage at away in the dashboard to the respective IPL team</a:t>
            </a:r>
          </a:p>
        </p:txBody>
      </p:sp>
    </p:spTree>
    <p:extLst>
      <p:ext uri="{BB962C8B-B14F-4D97-AF65-F5344CB8AC3E}">
        <p14:creationId xmlns:p14="http://schemas.microsoft.com/office/powerpoint/2010/main" val="2994276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082248" y="1098274"/>
            <a:ext cx="9173102" cy="437297"/>
          </a:xfrm>
        </p:spPr>
        <p:txBody>
          <a:bodyPr>
            <a:normAutofit fontScale="90000"/>
          </a:bodyPr>
          <a:lstStyle/>
          <a:p>
            <a:r>
              <a:rPr lang="en-IN" sz="5300" b="1" dirty="0"/>
              <a:t>6. (</a:t>
            </a:r>
            <a:r>
              <a:rPr lang="en-IN" b="1" dirty="0"/>
              <a:t>d</a:t>
            </a:r>
            <a:r>
              <a:rPr lang="en-IN" sz="5300" b="1" dirty="0"/>
              <a:t>). Top 5 Batsmen and Bowlers</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2858328978"/>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1407487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latin typeface="+mj-lt"/>
                <a:ea typeface="+mj-ea"/>
                <a:cs typeface="+mj-cs"/>
              </a:rPr>
              <a:t>Parameter Control</a:t>
            </a:r>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876693" y="2533476"/>
            <a:ext cx="3455821" cy="1561446"/>
          </a:xfrm>
        </p:spPr>
        <p:txBody>
          <a:bodyPr vert="horz" lIns="91440" tIns="45720" rIns="91440" bIns="45720" rtlCol="0" anchor="t">
            <a:normAutofit/>
          </a:bodyPr>
          <a:lstStyle/>
          <a:p>
            <a:pPr marL="0" indent="0">
              <a:buNone/>
            </a:pPr>
            <a:r>
              <a:rPr lang="en-US" sz="2000" kern="1200" dirty="0">
                <a:latin typeface="+mn-lt"/>
                <a:ea typeface="+mn-ea"/>
                <a:cs typeface="+mn-cs"/>
              </a:rPr>
              <a:t>Description: Using the parameter control, will see the </a:t>
            </a:r>
            <a:r>
              <a:rPr lang="en-US" sz="2000" dirty="0"/>
              <a:t>top 5 batsmen </a:t>
            </a:r>
            <a:r>
              <a:rPr lang="en-US" sz="2000" kern="1200" dirty="0">
                <a:latin typeface="+mn-lt"/>
                <a:ea typeface="+mn-ea"/>
                <a:cs typeface="+mn-cs"/>
              </a:rPr>
              <a:t>of the selected IPL team</a:t>
            </a:r>
          </a:p>
        </p:txBody>
      </p:sp>
      <p:pic>
        <p:nvPicPr>
          <p:cNvPr id="7" name="Picture 6">
            <a:extLst>
              <a:ext uri="{FF2B5EF4-FFF2-40B4-BE49-F238E27FC236}">
                <a16:creationId xmlns:a16="http://schemas.microsoft.com/office/drawing/2014/main" id="{DA2EA4CA-E4D2-DAAA-28AF-58AA2DA52B88}"/>
              </a:ext>
            </a:extLst>
          </p:cNvPr>
          <p:cNvPicPr>
            <a:picLocks noChangeAspect="1"/>
          </p:cNvPicPr>
          <p:nvPr/>
        </p:nvPicPr>
        <p:blipFill>
          <a:blip r:embed="rId2"/>
          <a:stretch>
            <a:fillRect/>
          </a:stretch>
        </p:blipFill>
        <p:spPr>
          <a:xfrm>
            <a:off x="4987672" y="1572758"/>
            <a:ext cx="6389346" cy="3721794"/>
          </a:xfrm>
          <a:prstGeom prst="rect">
            <a:avLst/>
          </a:prstGeom>
        </p:spPr>
      </p:pic>
      <p:grpSp>
        <p:nvGrpSpPr>
          <p:cNvPr id="30" name="Group 2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1" name="Rectangle 3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9295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dirty="0">
                <a:latin typeface="+mj-lt"/>
                <a:ea typeface="+mj-ea"/>
                <a:cs typeface="+mj-cs"/>
              </a:rPr>
              <a:t>Conclusion</a:t>
            </a:r>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876693" y="2533476"/>
            <a:ext cx="3455821" cy="1561446"/>
          </a:xfrm>
        </p:spPr>
        <p:txBody>
          <a:bodyPr vert="horz" lIns="91440" tIns="45720" rIns="91440" bIns="45720" rtlCol="0" anchor="t">
            <a:normAutofit/>
          </a:bodyPr>
          <a:lstStyle/>
          <a:p>
            <a:r>
              <a:rPr lang="en-US" sz="2000" dirty="0"/>
              <a:t>Observations: Shows the top 5 batsmen in the dashboard to the respective IPL team</a:t>
            </a:r>
          </a:p>
        </p:txBody>
      </p:sp>
      <p:pic>
        <p:nvPicPr>
          <p:cNvPr id="7" name="Picture 6">
            <a:extLst>
              <a:ext uri="{FF2B5EF4-FFF2-40B4-BE49-F238E27FC236}">
                <a16:creationId xmlns:a16="http://schemas.microsoft.com/office/drawing/2014/main" id="{DA2EA4CA-E4D2-DAAA-28AF-58AA2DA52B88}"/>
              </a:ext>
            </a:extLst>
          </p:cNvPr>
          <p:cNvPicPr>
            <a:picLocks noChangeAspect="1"/>
          </p:cNvPicPr>
          <p:nvPr/>
        </p:nvPicPr>
        <p:blipFill>
          <a:blip r:embed="rId2"/>
          <a:stretch>
            <a:fillRect/>
          </a:stretch>
        </p:blipFill>
        <p:spPr>
          <a:xfrm>
            <a:off x="4987672" y="1572758"/>
            <a:ext cx="6389346" cy="3721794"/>
          </a:xfrm>
          <a:prstGeom prst="rect">
            <a:avLst/>
          </a:prstGeom>
        </p:spPr>
      </p:pic>
      <p:grpSp>
        <p:nvGrpSpPr>
          <p:cNvPr id="30" name="Group 2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1" name="Rectangle 3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02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371094" y="1161288"/>
            <a:ext cx="3438144" cy="1124712"/>
          </a:xfrm>
        </p:spPr>
        <p:txBody>
          <a:bodyPr anchor="b">
            <a:normAutofit fontScale="90000"/>
          </a:bodyPr>
          <a:lstStyle/>
          <a:p>
            <a:r>
              <a:rPr lang="en-US" sz="2800" dirty="0"/>
              <a:t>Tableau Dashboard and Parameters Control</a:t>
            </a:r>
            <a:endParaRPr lang="en-IN" sz="2800" dirty="0"/>
          </a:p>
        </p:txBody>
      </p:sp>
      <p:sp>
        <p:nvSpPr>
          <p:cNvPr id="38" name="Rectangle 3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371094" y="2718054"/>
            <a:ext cx="3438906" cy="3207258"/>
          </a:xfrm>
        </p:spPr>
        <p:txBody>
          <a:bodyPr anchor="t">
            <a:normAutofit/>
          </a:bodyPr>
          <a:lstStyle/>
          <a:p>
            <a:pPr>
              <a:buFont typeface="Arial" panose="020B0604020202020204" pitchFamily="34" charset="0"/>
              <a:buChar char="•"/>
            </a:pPr>
            <a:r>
              <a:rPr lang="en-US" sz="1700" dirty="0"/>
              <a:t>Purpose: Display the top N run scorers in the IPL dataset.</a:t>
            </a:r>
          </a:p>
          <a:p>
            <a:pPr>
              <a:buFont typeface="Arial" panose="020B0604020202020204" pitchFamily="34" charset="0"/>
              <a:buChar char="•"/>
            </a:pPr>
            <a:r>
              <a:rPr lang="en-US" sz="1700" dirty="0"/>
              <a:t>Description: Using the parameter control, can control the number of top players to be displayed.</a:t>
            </a:r>
          </a:p>
        </p:txBody>
      </p:sp>
      <p:pic>
        <p:nvPicPr>
          <p:cNvPr id="7" name="Picture 6">
            <a:extLst>
              <a:ext uri="{FF2B5EF4-FFF2-40B4-BE49-F238E27FC236}">
                <a16:creationId xmlns:a16="http://schemas.microsoft.com/office/drawing/2014/main" id="{9C914C91-D305-D022-F8AA-04ACE511AC6D}"/>
              </a:ext>
            </a:extLst>
          </p:cNvPr>
          <p:cNvPicPr>
            <a:picLocks noChangeAspect="1"/>
          </p:cNvPicPr>
          <p:nvPr/>
        </p:nvPicPr>
        <p:blipFill>
          <a:blip r:embed="rId2"/>
          <a:stretch>
            <a:fillRect/>
          </a:stretch>
        </p:blipFill>
        <p:spPr>
          <a:xfrm>
            <a:off x="4898967" y="1450301"/>
            <a:ext cx="6921940" cy="4066638"/>
          </a:xfrm>
          <a:prstGeom prst="rect">
            <a:avLst/>
          </a:prstGeom>
        </p:spPr>
      </p:pic>
    </p:spTree>
    <p:extLst>
      <p:ext uri="{BB962C8B-B14F-4D97-AF65-F5344CB8AC3E}">
        <p14:creationId xmlns:p14="http://schemas.microsoft.com/office/powerpoint/2010/main" val="1590102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latin typeface="+mj-lt"/>
                <a:ea typeface="+mj-ea"/>
                <a:cs typeface="+mj-cs"/>
              </a:rPr>
              <a:t>Parameter Control</a:t>
            </a:r>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876693" y="2533476"/>
            <a:ext cx="3455821" cy="3447832"/>
          </a:xfrm>
        </p:spPr>
        <p:txBody>
          <a:bodyPr vert="horz" lIns="91440" tIns="45720" rIns="91440" bIns="45720" rtlCol="0" anchor="t">
            <a:normAutofit/>
          </a:bodyPr>
          <a:lstStyle/>
          <a:p>
            <a:pPr marL="0" indent="0">
              <a:buNone/>
            </a:pPr>
            <a:r>
              <a:rPr lang="en-US" sz="2000" kern="1200" dirty="0">
                <a:latin typeface="+mn-lt"/>
                <a:ea typeface="+mn-ea"/>
                <a:cs typeface="+mn-cs"/>
              </a:rPr>
              <a:t>Description: Using the parameter control, will see the </a:t>
            </a:r>
            <a:r>
              <a:rPr lang="en-US" sz="2000" dirty="0"/>
              <a:t>top 5 bowlers </a:t>
            </a:r>
            <a:r>
              <a:rPr lang="en-US" sz="2000" kern="1200" dirty="0">
                <a:latin typeface="+mn-lt"/>
                <a:ea typeface="+mn-ea"/>
                <a:cs typeface="+mn-cs"/>
              </a:rPr>
              <a:t>of the selected IPL team</a:t>
            </a:r>
          </a:p>
        </p:txBody>
      </p:sp>
      <p:pic>
        <p:nvPicPr>
          <p:cNvPr id="6" name="Picture 5">
            <a:extLst>
              <a:ext uri="{FF2B5EF4-FFF2-40B4-BE49-F238E27FC236}">
                <a16:creationId xmlns:a16="http://schemas.microsoft.com/office/drawing/2014/main" id="{D914385A-DD65-044D-DEF3-9EFC921B53C0}"/>
              </a:ext>
            </a:extLst>
          </p:cNvPr>
          <p:cNvPicPr>
            <a:picLocks noChangeAspect="1"/>
          </p:cNvPicPr>
          <p:nvPr/>
        </p:nvPicPr>
        <p:blipFill>
          <a:blip r:embed="rId2"/>
          <a:stretch>
            <a:fillRect/>
          </a:stretch>
        </p:blipFill>
        <p:spPr>
          <a:xfrm>
            <a:off x="4987672" y="1556785"/>
            <a:ext cx="6389346" cy="3753739"/>
          </a:xfrm>
          <a:prstGeom prst="rect">
            <a:avLst/>
          </a:prstGeom>
        </p:spPr>
      </p:pic>
      <p:grpSp>
        <p:nvGrpSpPr>
          <p:cNvPr id="44" name="Group 4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45" name="Rectangle 4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6010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dirty="0">
                <a:latin typeface="+mj-lt"/>
                <a:ea typeface="+mj-ea"/>
                <a:cs typeface="+mj-cs"/>
              </a:rPr>
              <a:t>Conclusion</a:t>
            </a:r>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876693" y="2533476"/>
            <a:ext cx="3455821" cy="3447832"/>
          </a:xfrm>
        </p:spPr>
        <p:txBody>
          <a:bodyPr vert="horz" lIns="91440" tIns="45720" rIns="91440" bIns="45720" rtlCol="0" anchor="t">
            <a:normAutofit/>
          </a:bodyPr>
          <a:lstStyle/>
          <a:p>
            <a:r>
              <a:rPr lang="en-US" sz="2000" dirty="0"/>
              <a:t>Observations: Shows the top 5 bowlers in the dashboard to the respective IPL team</a:t>
            </a:r>
          </a:p>
        </p:txBody>
      </p:sp>
      <p:pic>
        <p:nvPicPr>
          <p:cNvPr id="6" name="Picture 5">
            <a:extLst>
              <a:ext uri="{FF2B5EF4-FFF2-40B4-BE49-F238E27FC236}">
                <a16:creationId xmlns:a16="http://schemas.microsoft.com/office/drawing/2014/main" id="{3FA3B1F8-3468-972D-3E1F-516C3EDB05C1}"/>
              </a:ext>
            </a:extLst>
          </p:cNvPr>
          <p:cNvPicPr>
            <a:picLocks noChangeAspect="1"/>
          </p:cNvPicPr>
          <p:nvPr/>
        </p:nvPicPr>
        <p:blipFill>
          <a:blip r:embed="rId2"/>
          <a:stretch>
            <a:fillRect/>
          </a:stretch>
        </p:blipFill>
        <p:spPr>
          <a:xfrm>
            <a:off x="4987672" y="1556785"/>
            <a:ext cx="6389346" cy="3753739"/>
          </a:xfrm>
          <a:prstGeom prst="rect">
            <a:avLst/>
          </a:prstGeom>
        </p:spPr>
      </p:pic>
      <p:grpSp>
        <p:nvGrpSpPr>
          <p:cNvPr id="44" name="Group 4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45" name="Rectangle 4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9189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082248" y="1098274"/>
            <a:ext cx="9173102" cy="437297"/>
          </a:xfrm>
        </p:spPr>
        <p:txBody>
          <a:bodyPr>
            <a:normAutofit fontScale="90000"/>
          </a:bodyPr>
          <a:lstStyle/>
          <a:p>
            <a:r>
              <a:rPr lang="en-IN" sz="5300" b="1" dirty="0"/>
              <a:t>6. (e). Number of Trophies Won</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1592625110"/>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4047211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dirty="0"/>
              <a:t>Parameter Control</a:t>
            </a:r>
            <a:endParaRPr lang="en-US" sz="4800" kern="1200" dirty="0">
              <a:latin typeface="+mj-lt"/>
              <a:ea typeface="+mj-ea"/>
              <a:cs typeface="+mj-cs"/>
            </a:endParaRPr>
          </a:p>
        </p:txBody>
      </p:sp>
      <p:sp>
        <p:nvSpPr>
          <p:cNvPr id="64" name="Rectangle 6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ABDE06-21D1-A15F-C042-4823A58EFDFD}"/>
              </a:ext>
            </a:extLst>
          </p:cNvPr>
          <p:cNvPicPr>
            <a:picLocks noChangeAspect="1"/>
          </p:cNvPicPr>
          <p:nvPr/>
        </p:nvPicPr>
        <p:blipFill>
          <a:blip r:embed="rId2"/>
          <a:stretch>
            <a:fillRect/>
          </a:stretch>
        </p:blipFill>
        <p:spPr>
          <a:xfrm>
            <a:off x="635295" y="2868944"/>
            <a:ext cx="5150277" cy="3025786"/>
          </a:xfrm>
          <a:prstGeom prst="rect">
            <a:avLst/>
          </a:prstGeom>
        </p:spPr>
      </p:pic>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6406429" y="2599509"/>
            <a:ext cx="4530898" cy="3639450"/>
          </a:xfrm>
        </p:spPr>
        <p:txBody>
          <a:bodyPr vert="horz" lIns="91440" tIns="45720" rIns="91440" bIns="45720" rtlCol="0" anchor="ctr">
            <a:normAutofit/>
          </a:bodyPr>
          <a:lstStyle/>
          <a:p>
            <a:pPr marL="0" indent="0">
              <a:buNone/>
            </a:pPr>
            <a:r>
              <a:rPr lang="en-US" sz="2000" kern="1200" dirty="0">
                <a:latin typeface="+mn-lt"/>
                <a:ea typeface="+mn-ea"/>
                <a:cs typeface="+mn-cs"/>
              </a:rPr>
              <a:t>Description: Using the parameter control, </a:t>
            </a:r>
            <a:r>
              <a:rPr lang="en-US" sz="2000" dirty="0"/>
              <a:t>show</a:t>
            </a:r>
            <a:r>
              <a:rPr lang="en-US" sz="2000" kern="1200" dirty="0">
                <a:latin typeface="+mn-lt"/>
                <a:ea typeface="+mn-ea"/>
                <a:cs typeface="+mn-cs"/>
              </a:rPr>
              <a:t> the total number trophies won by selected IPL team</a:t>
            </a:r>
          </a:p>
        </p:txBody>
      </p:sp>
      <p:sp>
        <p:nvSpPr>
          <p:cNvPr id="68" name="Rectangle 6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55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latin typeface="+mj-lt"/>
                <a:ea typeface="+mj-ea"/>
                <a:cs typeface="+mj-cs"/>
              </a:rPr>
              <a:t>Conclusion</a:t>
            </a:r>
          </a:p>
        </p:txBody>
      </p:sp>
      <p:sp>
        <p:nvSpPr>
          <p:cNvPr id="64" name="Rectangle 6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8BE505-3DBC-5867-8274-6ABD74B99706}"/>
              </a:ext>
            </a:extLst>
          </p:cNvPr>
          <p:cNvPicPr>
            <a:picLocks noChangeAspect="1"/>
          </p:cNvPicPr>
          <p:nvPr/>
        </p:nvPicPr>
        <p:blipFill>
          <a:blip r:embed="rId2"/>
          <a:stretch>
            <a:fillRect/>
          </a:stretch>
        </p:blipFill>
        <p:spPr>
          <a:xfrm>
            <a:off x="635295" y="2868944"/>
            <a:ext cx="5150277" cy="3025786"/>
          </a:xfrm>
          <a:prstGeom prst="rect">
            <a:avLst/>
          </a:prstGeom>
        </p:spPr>
      </p:pic>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6406429" y="2599509"/>
            <a:ext cx="4530898" cy="3639450"/>
          </a:xfrm>
        </p:spPr>
        <p:txBody>
          <a:bodyPr vert="horz" lIns="91440" tIns="45720" rIns="91440" bIns="45720" rtlCol="0" anchor="ctr">
            <a:normAutofit/>
          </a:bodyPr>
          <a:lstStyle/>
          <a:p>
            <a:r>
              <a:rPr lang="en-US" sz="2000" dirty="0"/>
              <a:t>Observations: Shows the number of trophies won in the dashboard to the respective IPL team</a:t>
            </a:r>
          </a:p>
        </p:txBody>
      </p:sp>
      <p:sp>
        <p:nvSpPr>
          <p:cNvPr id="68" name="Rectangle 6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616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082248" y="1098274"/>
            <a:ext cx="9173102" cy="437297"/>
          </a:xfrm>
        </p:spPr>
        <p:txBody>
          <a:bodyPr>
            <a:normAutofit fontScale="90000"/>
          </a:bodyPr>
          <a:lstStyle/>
          <a:p>
            <a:r>
              <a:rPr lang="en-IN" sz="4000" b="1" dirty="0"/>
              <a:t>6. (f). Number of Orange and Purple Cap Won</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1364266039"/>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1227227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791809" y="1317273"/>
            <a:ext cx="3385450" cy="2549145"/>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Parameter Control</a:t>
            </a:r>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1057010" y="4128447"/>
            <a:ext cx="2855048" cy="1031615"/>
          </a:xfrm>
        </p:spPr>
        <p:txBody>
          <a:bodyPr vert="horz" lIns="91440" tIns="45720" rIns="91440" bIns="45720" rtlCol="0">
            <a:normAutofit/>
          </a:bodyPr>
          <a:lstStyle/>
          <a:p>
            <a:pPr marL="0" indent="0" algn="ctr">
              <a:buNone/>
            </a:pPr>
            <a:r>
              <a:rPr lang="en-US" sz="1600" kern="1200" dirty="0">
                <a:solidFill>
                  <a:schemeClr val="tx1">
                    <a:lumMod val="85000"/>
                    <a:lumOff val="15000"/>
                  </a:schemeClr>
                </a:solidFill>
                <a:latin typeface="+mn-lt"/>
                <a:ea typeface="+mn-ea"/>
                <a:cs typeface="+mn-cs"/>
              </a:rPr>
              <a:t>Description: Using the parameter control, show the number of orange caps won by selected IPL team</a:t>
            </a:r>
          </a:p>
        </p:txBody>
      </p:sp>
      <p:sp>
        <p:nvSpPr>
          <p:cNvPr id="69" name="Freeform: Shape 68">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99D60F7-0AD4-DFDC-DF61-59E063867102}"/>
              </a:ext>
            </a:extLst>
          </p:cNvPr>
          <p:cNvPicPr>
            <a:picLocks noChangeAspect="1"/>
          </p:cNvPicPr>
          <p:nvPr/>
        </p:nvPicPr>
        <p:blipFill>
          <a:blip r:embed="rId2"/>
          <a:stretch>
            <a:fillRect/>
          </a:stretch>
        </p:blipFill>
        <p:spPr>
          <a:xfrm>
            <a:off x="5137150" y="1597517"/>
            <a:ext cx="6239775" cy="3650268"/>
          </a:xfrm>
          <a:prstGeom prst="rect">
            <a:avLst/>
          </a:prstGeom>
        </p:spPr>
      </p:pic>
    </p:spTree>
    <p:extLst>
      <p:ext uri="{BB962C8B-B14F-4D97-AF65-F5344CB8AC3E}">
        <p14:creationId xmlns:p14="http://schemas.microsoft.com/office/powerpoint/2010/main" val="2011952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791809" y="1317273"/>
            <a:ext cx="3385450" cy="2549145"/>
          </a:xfrm>
        </p:spPr>
        <p:txBody>
          <a:bodyPr vert="horz" lIns="91440" tIns="45720" rIns="91440" bIns="45720" rtlCol="0" anchor="b">
            <a:normAutofit/>
          </a:bodyPr>
          <a:lstStyle/>
          <a:p>
            <a:pPr algn="ctr"/>
            <a:r>
              <a:rPr lang="en-US" sz="3600" kern="1200" dirty="0">
                <a:solidFill>
                  <a:schemeClr val="tx1">
                    <a:lumMod val="85000"/>
                    <a:lumOff val="15000"/>
                  </a:schemeClr>
                </a:solidFill>
                <a:latin typeface="+mj-lt"/>
                <a:ea typeface="+mj-ea"/>
                <a:cs typeface="+mj-cs"/>
              </a:rPr>
              <a:t>Conclusion</a:t>
            </a:r>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1057010" y="4128447"/>
            <a:ext cx="2855048" cy="1031615"/>
          </a:xfrm>
        </p:spPr>
        <p:txBody>
          <a:bodyPr vert="horz" lIns="91440" tIns="45720" rIns="91440" bIns="45720" rtlCol="0">
            <a:normAutofit/>
          </a:bodyPr>
          <a:lstStyle/>
          <a:p>
            <a:r>
              <a:rPr lang="en-US" sz="1600" dirty="0"/>
              <a:t>Observations: Shows the number of Orange caps won in the dashboard to the respective IPL team</a:t>
            </a:r>
          </a:p>
        </p:txBody>
      </p:sp>
      <p:sp>
        <p:nvSpPr>
          <p:cNvPr id="69" name="Freeform: Shape 68">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99D60F7-0AD4-DFDC-DF61-59E063867102}"/>
              </a:ext>
            </a:extLst>
          </p:cNvPr>
          <p:cNvPicPr>
            <a:picLocks noChangeAspect="1"/>
          </p:cNvPicPr>
          <p:nvPr/>
        </p:nvPicPr>
        <p:blipFill>
          <a:blip r:embed="rId2"/>
          <a:stretch>
            <a:fillRect/>
          </a:stretch>
        </p:blipFill>
        <p:spPr>
          <a:xfrm>
            <a:off x="5137150" y="1597517"/>
            <a:ext cx="6239775" cy="3650268"/>
          </a:xfrm>
          <a:prstGeom prst="rect">
            <a:avLst/>
          </a:prstGeom>
        </p:spPr>
      </p:pic>
    </p:spTree>
    <p:extLst>
      <p:ext uri="{BB962C8B-B14F-4D97-AF65-F5344CB8AC3E}">
        <p14:creationId xmlns:p14="http://schemas.microsoft.com/office/powerpoint/2010/main" val="2725386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791809" y="1317273"/>
            <a:ext cx="3385450" cy="2549145"/>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Parameter Control</a:t>
            </a:r>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1057010" y="4128447"/>
            <a:ext cx="2855048" cy="1031615"/>
          </a:xfrm>
        </p:spPr>
        <p:txBody>
          <a:bodyPr vert="horz" lIns="91440" tIns="45720" rIns="91440" bIns="45720" rtlCol="0">
            <a:normAutofit/>
          </a:bodyPr>
          <a:lstStyle/>
          <a:p>
            <a:pPr marL="0" indent="0" algn="ctr">
              <a:buNone/>
            </a:pPr>
            <a:r>
              <a:rPr lang="en-US" sz="1600" kern="1200" dirty="0">
                <a:solidFill>
                  <a:schemeClr val="tx1">
                    <a:lumMod val="85000"/>
                    <a:lumOff val="15000"/>
                  </a:schemeClr>
                </a:solidFill>
                <a:latin typeface="+mn-lt"/>
                <a:ea typeface="+mn-ea"/>
                <a:cs typeface="+mn-cs"/>
              </a:rPr>
              <a:t>Description: Using the parameter control, show the number of </a:t>
            </a:r>
            <a:r>
              <a:rPr lang="en-US" sz="1600" dirty="0">
                <a:solidFill>
                  <a:schemeClr val="tx1">
                    <a:lumMod val="85000"/>
                    <a:lumOff val="15000"/>
                  </a:schemeClr>
                </a:solidFill>
              </a:rPr>
              <a:t>purple</a:t>
            </a:r>
            <a:r>
              <a:rPr lang="en-US" sz="1600" kern="1200" dirty="0">
                <a:solidFill>
                  <a:schemeClr val="tx1">
                    <a:lumMod val="85000"/>
                    <a:lumOff val="15000"/>
                  </a:schemeClr>
                </a:solidFill>
                <a:latin typeface="+mn-lt"/>
                <a:ea typeface="+mn-ea"/>
                <a:cs typeface="+mn-cs"/>
              </a:rPr>
              <a:t> caps won by selected IPL team</a:t>
            </a:r>
          </a:p>
        </p:txBody>
      </p:sp>
      <p:sp>
        <p:nvSpPr>
          <p:cNvPr id="80" name="Freeform: Shape 79">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FEC28C7-EF3D-5EE2-D122-0BA9E6DB6D8E}"/>
              </a:ext>
            </a:extLst>
          </p:cNvPr>
          <p:cNvPicPr>
            <a:picLocks noChangeAspect="1"/>
          </p:cNvPicPr>
          <p:nvPr/>
        </p:nvPicPr>
        <p:blipFill>
          <a:blip r:embed="rId2"/>
          <a:stretch>
            <a:fillRect/>
          </a:stretch>
        </p:blipFill>
        <p:spPr>
          <a:xfrm>
            <a:off x="5137150" y="1589718"/>
            <a:ext cx="6239775" cy="3665866"/>
          </a:xfrm>
          <a:prstGeom prst="rect">
            <a:avLst/>
          </a:prstGeom>
        </p:spPr>
      </p:pic>
    </p:spTree>
    <p:extLst>
      <p:ext uri="{BB962C8B-B14F-4D97-AF65-F5344CB8AC3E}">
        <p14:creationId xmlns:p14="http://schemas.microsoft.com/office/powerpoint/2010/main" val="2061346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6150"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3B1DD8-9395-5D2E-319F-57783C6CF03B}"/>
              </a:ext>
            </a:extLst>
          </p:cNvPr>
          <p:cNvSpPr>
            <a:spLocks noGrp="1"/>
          </p:cNvSpPr>
          <p:nvPr>
            <p:ph type="title"/>
          </p:nvPr>
        </p:nvSpPr>
        <p:spPr>
          <a:xfrm>
            <a:off x="791809" y="1317273"/>
            <a:ext cx="3385450" cy="2549145"/>
          </a:xfrm>
        </p:spPr>
        <p:txBody>
          <a:bodyPr vert="horz" lIns="91440" tIns="45720" rIns="91440" bIns="45720" rtlCol="0" anchor="b">
            <a:normAutofit/>
          </a:bodyPr>
          <a:lstStyle/>
          <a:p>
            <a:pPr algn="ctr"/>
            <a:r>
              <a:rPr lang="en-US" sz="3600" kern="1200" dirty="0">
                <a:solidFill>
                  <a:schemeClr val="tx1">
                    <a:lumMod val="85000"/>
                    <a:lumOff val="15000"/>
                  </a:schemeClr>
                </a:solidFill>
                <a:latin typeface="+mj-lt"/>
                <a:ea typeface="+mj-ea"/>
                <a:cs typeface="+mj-cs"/>
              </a:rPr>
              <a:t>Conclusion</a:t>
            </a:r>
          </a:p>
        </p:txBody>
      </p:sp>
      <p:sp>
        <p:nvSpPr>
          <p:cNvPr id="9" name="Content Placeholder 8">
            <a:extLst>
              <a:ext uri="{FF2B5EF4-FFF2-40B4-BE49-F238E27FC236}">
                <a16:creationId xmlns:a16="http://schemas.microsoft.com/office/drawing/2014/main" id="{4D2E2513-1B59-DC66-37C8-66193BA2AE42}"/>
              </a:ext>
            </a:extLst>
          </p:cNvPr>
          <p:cNvSpPr>
            <a:spLocks noGrp="1"/>
          </p:cNvSpPr>
          <p:nvPr>
            <p:ph idx="1"/>
          </p:nvPr>
        </p:nvSpPr>
        <p:spPr>
          <a:xfrm>
            <a:off x="1057010" y="4128447"/>
            <a:ext cx="2855048" cy="1031615"/>
          </a:xfrm>
        </p:spPr>
        <p:txBody>
          <a:bodyPr vert="horz" lIns="91440" tIns="45720" rIns="91440" bIns="45720" rtlCol="0">
            <a:normAutofit/>
          </a:bodyPr>
          <a:lstStyle/>
          <a:p>
            <a:r>
              <a:rPr lang="en-US" sz="1600" dirty="0"/>
              <a:t>Observations: Shows the number of purple caps won in the dashboard to the respective IPL team</a:t>
            </a:r>
          </a:p>
        </p:txBody>
      </p:sp>
      <p:sp>
        <p:nvSpPr>
          <p:cNvPr id="80" name="Freeform: Shape 79">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350" y="618119"/>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48987" y="29485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FEC28C7-EF3D-5EE2-D122-0BA9E6DB6D8E}"/>
              </a:ext>
            </a:extLst>
          </p:cNvPr>
          <p:cNvPicPr>
            <a:picLocks noChangeAspect="1"/>
          </p:cNvPicPr>
          <p:nvPr/>
        </p:nvPicPr>
        <p:blipFill>
          <a:blip r:embed="rId2"/>
          <a:stretch>
            <a:fillRect/>
          </a:stretch>
        </p:blipFill>
        <p:spPr>
          <a:xfrm>
            <a:off x="5137150" y="1589718"/>
            <a:ext cx="6239775" cy="3665866"/>
          </a:xfrm>
          <a:prstGeom prst="rect">
            <a:avLst/>
          </a:prstGeom>
        </p:spPr>
      </p:pic>
    </p:spTree>
    <p:extLst>
      <p:ext uri="{BB962C8B-B14F-4D97-AF65-F5344CB8AC3E}">
        <p14:creationId xmlns:p14="http://schemas.microsoft.com/office/powerpoint/2010/main" val="2472655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424815" y="1837690"/>
            <a:ext cx="3438144" cy="624078"/>
          </a:xfrm>
        </p:spPr>
        <p:txBody>
          <a:bodyPr anchor="b">
            <a:normAutofit/>
          </a:bodyPr>
          <a:lstStyle/>
          <a:p>
            <a:r>
              <a:rPr lang="en-IN" sz="2800" dirty="0"/>
              <a:t>Conclusion</a:t>
            </a:r>
          </a:p>
        </p:txBody>
      </p:sp>
      <p:sp>
        <p:nvSpPr>
          <p:cNvPr id="38" name="Rectangle 3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371094" y="2718054"/>
            <a:ext cx="3438906" cy="3207258"/>
          </a:xfrm>
        </p:spPr>
        <p:txBody>
          <a:bodyPr anchor="t">
            <a:normAutofit/>
          </a:bodyPr>
          <a:lstStyle/>
          <a:p>
            <a:r>
              <a:rPr lang="en-US" sz="1800" dirty="0"/>
              <a:t>Insights: SK Raina is the highest run scorer in IPL history with 4106 runs.</a:t>
            </a:r>
          </a:p>
          <a:p>
            <a:r>
              <a:rPr lang="en-US" sz="1800" dirty="0"/>
              <a:t>The top run scorers have consistently performed well across multiple seasons</a:t>
            </a:r>
            <a:r>
              <a:rPr lang="en-US" sz="1700" dirty="0"/>
              <a:t>.</a:t>
            </a:r>
          </a:p>
          <a:p>
            <a:r>
              <a:rPr lang="en-US" sz="1800" dirty="0"/>
              <a:t>Observations: Some players have shown remarkable performance consistently over multiple seasons like </a:t>
            </a:r>
            <a:r>
              <a:rPr lang="en-US" sz="1800" dirty="0" err="1"/>
              <a:t>V_Kohli</a:t>
            </a:r>
            <a:r>
              <a:rPr lang="en-US" sz="1800" dirty="0"/>
              <a:t>, RG Sharma, G Gambhir,..</a:t>
            </a:r>
            <a:endParaRPr lang="en-IN" sz="1800" dirty="0"/>
          </a:p>
        </p:txBody>
      </p:sp>
      <p:pic>
        <p:nvPicPr>
          <p:cNvPr id="7" name="Picture 6">
            <a:extLst>
              <a:ext uri="{FF2B5EF4-FFF2-40B4-BE49-F238E27FC236}">
                <a16:creationId xmlns:a16="http://schemas.microsoft.com/office/drawing/2014/main" id="{9C914C91-D305-D022-F8AA-04ACE511AC6D}"/>
              </a:ext>
            </a:extLst>
          </p:cNvPr>
          <p:cNvPicPr>
            <a:picLocks noChangeAspect="1"/>
          </p:cNvPicPr>
          <p:nvPr/>
        </p:nvPicPr>
        <p:blipFill>
          <a:blip r:embed="rId2"/>
          <a:stretch>
            <a:fillRect/>
          </a:stretch>
        </p:blipFill>
        <p:spPr>
          <a:xfrm>
            <a:off x="4898967" y="1450301"/>
            <a:ext cx="6921940" cy="4066638"/>
          </a:xfrm>
          <a:prstGeom prst="rect">
            <a:avLst/>
          </a:prstGeom>
        </p:spPr>
      </p:pic>
    </p:spTree>
    <p:extLst>
      <p:ext uri="{BB962C8B-B14F-4D97-AF65-F5344CB8AC3E}">
        <p14:creationId xmlns:p14="http://schemas.microsoft.com/office/powerpoint/2010/main" val="2936017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795528" y="386930"/>
            <a:ext cx="10141799" cy="1300554"/>
          </a:xfrm>
        </p:spPr>
        <p:txBody>
          <a:bodyPr anchor="b">
            <a:normAutofit/>
          </a:bodyPr>
          <a:lstStyle/>
          <a:p>
            <a:r>
              <a:rPr lang="en-IN" sz="4100" b="1"/>
              <a:t>6. Tableau Dashboard for the IPL Team</a:t>
            </a:r>
            <a:br>
              <a:rPr lang="en-IN" sz="4100"/>
            </a:br>
            <a:endParaRPr lang="en-IN" sz="4100"/>
          </a:p>
        </p:txBody>
      </p:sp>
      <p:sp>
        <p:nvSpPr>
          <p:cNvPr id="40" name="Rectangle 39">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8E9F008-EBCD-8ADE-675E-8F8FE3CAF137}"/>
              </a:ext>
            </a:extLst>
          </p:cNvPr>
          <p:cNvPicPr>
            <a:picLocks noChangeAspect="1"/>
          </p:cNvPicPr>
          <p:nvPr/>
        </p:nvPicPr>
        <p:blipFill>
          <a:blip r:embed="rId2"/>
          <a:stretch>
            <a:fillRect/>
          </a:stretch>
        </p:blipFill>
        <p:spPr>
          <a:xfrm>
            <a:off x="635295" y="2772376"/>
            <a:ext cx="5150277" cy="3218922"/>
          </a:xfrm>
          <a:prstGeom prst="rect">
            <a:avLst/>
          </a:prstGeom>
        </p:spPr>
      </p:pic>
      <p:sp>
        <p:nvSpPr>
          <p:cNvPr id="44" name="Rectangle 43">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2744429018"/>
              </p:ext>
            </p:extLst>
          </p:nvPr>
        </p:nvGraphicFramePr>
        <p:xfrm>
          <a:off x="6406429" y="2599509"/>
          <a:ext cx="4530898" cy="363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6793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54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400" b="1" kern="1200" dirty="0">
                <a:solidFill>
                  <a:srgbClr val="FFFFFF"/>
                </a:solidFill>
                <a:latin typeface="+mj-lt"/>
                <a:ea typeface="+mj-ea"/>
                <a:cs typeface="+mj-cs"/>
              </a:rPr>
              <a:t>Conclusion:</a:t>
            </a:r>
            <a:br>
              <a:rPr lang="en-US" sz="1400" b="1" kern="1200" dirty="0">
                <a:solidFill>
                  <a:srgbClr val="FFFFFF"/>
                </a:solidFill>
                <a:latin typeface="+mj-lt"/>
                <a:ea typeface="+mj-ea"/>
                <a:cs typeface="+mj-cs"/>
              </a:rPr>
            </a:b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rPr>
              <a:t>Achievements:</a:t>
            </a:r>
            <a:br>
              <a:rPr lang="en-US" sz="1400" kern="1200" dirty="0">
                <a:solidFill>
                  <a:srgbClr val="FFFFFF"/>
                </a:solidFill>
                <a:latin typeface="+mj-lt"/>
                <a:ea typeface="+mj-ea"/>
                <a:cs typeface="+mj-cs"/>
              </a:rPr>
            </a:br>
            <a:r>
              <a:rPr lang="en-US" sz="1400" dirty="0">
                <a:solidFill>
                  <a:srgbClr val="FFFFFF"/>
                </a:solidFill>
              </a:rPr>
              <a:t>The team</a:t>
            </a:r>
            <a:r>
              <a:rPr lang="en-US" sz="1400" kern="1200" dirty="0">
                <a:solidFill>
                  <a:srgbClr val="FFFFFF"/>
                </a:solidFill>
                <a:latin typeface="+mj-lt"/>
                <a:ea typeface="+mj-ea"/>
                <a:cs typeface="+mj-cs"/>
              </a:rPr>
              <a:t> has achieved IPL trophies, reflecting its strong presence in the tournament.</a:t>
            </a:r>
          </a:p>
        </p:txBody>
      </p:sp>
      <p:pic>
        <p:nvPicPr>
          <p:cNvPr id="4" name="Content Placeholder 3">
            <a:extLst>
              <a:ext uri="{FF2B5EF4-FFF2-40B4-BE49-F238E27FC236}">
                <a16:creationId xmlns:a16="http://schemas.microsoft.com/office/drawing/2014/main" id="{28E9F008-EBCD-8ADE-675E-8F8FE3CAF137}"/>
              </a:ext>
            </a:extLst>
          </p:cNvPr>
          <p:cNvPicPr>
            <a:picLocks noGrp="1" noChangeAspect="1"/>
          </p:cNvPicPr>
          <p:nvPr>
            <p:ph idx="1"/>
          </p:nvPr>
        </p:nvPicPr>
        <p:blipFill>
          <a:blip r:embed="rId2"/>
          <a:stretch>
            <a:fillRect/>
          </a:stretch>
        </p:blipFill>
        <p:spPr>
          <a:xfrm>
            <a:off x="4038600" y="1180994"/>
            <a:ext cx="7188199" cy="4492623"/>
          </a:xfrm>
          <a:prstGeom prst="rect">
            <a:avLst/>
          </a:prstGeom>
        </p:spPr>
      </p:pic>
    </p:spTree>
    <p:extLst>
      <p:ext uri="{BB962C8B-B14F-4D97-AF65-F5344CB8AC3E}">
        <p14:creationId xmlns:p14="http://schemas.microsoft.com/office/powerpoint/2010/main" val="2961347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630936" y="639520"/>
            <a:ext cx="3429000" cy="1719072"/>
          </a:xfrm>
        </p:spPr>
        <p:txBody>
          <a:bodyPr anchor="b">
            <a:normAutofit/>
          </a:bodyPr>
          <a:lstStyle/>
          <a:p>
            <a:r>
              <a:rPr lang="en-IN" sz="2600" b="1" dirty="0"/>
              <a:t>7. Tableau Dashboard for the winners and runners up for all the seasons</a:t>
            </a:r>
            <a:endParaRPr lang="en-IN" sz="2600" dirty="0"/>
          </a:p>
        </p:txBody>
      </p:sp>
      <p:sp>
        <p:nvSpPr>
          <p:cNvPr id="5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CAC025D-D92D-18E5-30AE-09D497D70B25}"/>
              </a:ext>
            </a:extLst>
          </p:cNvPr>
          <p:cNvPicPr>
            <a:picLocks noChangeAspect="1"/>
          </p:cNvPicPr>
          <p:nvPr/>
        </p:nvPicPr>
        <p:blipFill>
          <a:blip r:embed="rId2"/>
          <a:stretch>
            <a:fillRect/>
          </a:stretch>
        </p:blipFill>
        <p:spPr>
          <a:xfrm>
            <a:off x="4654296" y="1280216"/>
            <a:ext cx="6903720" cy="4297568"/>
          </a:xfrm>
          <a:prstGeom prst="rect">
            <a:avLst/>
          </a:prstGeom>
        </p:spPr>
      </p:pic>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838090761"/>
              </p:ext>
            </p:extLst>
          </p:nvPr>
        </p:nvGraphicFramePr>
        <p:xfrm>
          <a:off x="630936" y="2807208"/>
          <a:ext cx="3429000" cy="3410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429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55D86C-4EA2-A944-F965-B22F36189EED}"/>
              </a:ext>
            </a:extLst>
          </p:cNvPr>
          <p:cNvPicPr>
            <a:picLocks noChangeAspect="1"/>
          </p:cNvPicPr>
          <p:nvPr/>
        </p:nvPicPr>
        <p:blipFill>
          <a:blip r:embed="rId2"/>
          <a:stretch>
            <a:fillRect/>
          </a:stretch>
        </p:blipFill>
        <p:spPr>
          <a:xfrm>
            <a:off x="1230438" y="643466"/>
            <a:ext cx="9731124" cy="5571067"/>
          </a:xfrm>
          <a:prstGeom prst="rect">
            <a:avLst/>
          </a:prstGeom>
        </p:spPr>
      </p:pic>
    </p:spTree>
    <p:extLst>
      <p:ext uri="{BB962C8B-B14F-4D97-AF65-F5344CB8AC3E}">
        <p14:creationId xmlns:p14="http://schemas.microsoft.com/office/powerpoint/2010/main" val="1146045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54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400" b="1" kern="1200" dirty="0">
                <a:solidFill>
                  <a:srgbClr val="FFFFFF"/>
                </a:solidFill>
                <a:latin typeface="+mj-lt"/>
                <a:ea typeface="+mj-ea"/>
                <a:cs typeface="+mj-cs"/>
              </a:rPr>
              <a:t>Conclusion:</a:t>
            </a:r>
            <a:br>
              <a:rPr lang="en-US" sz="1400" b="1" kern="1200" dirty="0">
                <a:solidFill>
                  <a:srgbClr val="FFFFFF"/>
                </a:solidFill>
                <a:latin typeface="+mj-lt"/>
                <a:ea typeface="+mj-ea"/>
                <a:cs typeface="+mj-cs"/>
              </a:rPr>
            </a:b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rPr>
              <a:t>Achievements:</a:t>
            </a:r>
            <a:br>
              <a:rPr lang="en-US" sz="1400" kern="1200" dirty="0">
                <a:solidFill>
                  <a:srgbClr val="FFFFFF"/>
                </a:solidFill>
                <a:latin typeface="+mj-lt"/>
                <a:ea typeface="+mj-ea"/>
                <a:cs typeface="+mj-cs"/>
              </a:rPr>
            </a:br>
            <a:r>
              <a:rPr lang="en-US" sz="1400" dirty="0">
                <a:solidFill>
                  <a:srgbClr val="FFFFFF"/>
                </a:solidFill>
              </a:rPr>
              <a:t>The team</a:t>
            </a:r>
            <a:r>
              <a:rPr lang="en-US" sz="1400" kern="1200" dirty="0">
                <a:solidFill>
                  <a:srgbClr val="FFFFFF"/>
                </a:solidFill>
                <a:latin typeface="+mj-lt"/>
                <a:ea typeface="+mj-ea"/>
                <a:cs typeface="+mj-cs"/>
              </a:rPr>
              <a:t> has achieved  tournament.</a:t>
            </a:r>
          </a:p>
        </p:txBody>
      </p:sp>
      <p:sp>
        <p:nvSpPr>
          <p:cNvPr id="5" name="Content Placeholder 4">
            <a:extLst>
              <a:ext uri="{FF2B5EF4-FFF2-40B4-BE49-F238E27FC236}">
                <a16:creationId xmlns:a16="http://schemas.microsoft.com/office/drawing/2014/main" id="{6411ECBF-8C58-3871-1218-F215D8049403}"/>
              </a:ext>
            </a:extLst>
          </p:cNvPr>
          <p:cNvSpPr>
            <a:spLocks noGrp="1"/>
          </p:cNvSpPr>
          <p:nvPr>
            <p:ph idx="1"/>
          </p:nvPr>
        </p:nvSpPr>
        <p:spPr/>
        <p:txBody>
          <a:bodyPr/>
          <a:lstStyle/>
          <a:p>
            <a:pPr marL="0" indent="0">
              <a:buNone/>
            </a:pPr>
            <a:endParaRPr lang="en-IN" dirty="0"/>
          </a:p>
        </p:txBody>
      </p:sp>
      <p:pic>
        <p:nvPicPr>
          <p:cNvPr id="6" name="Picture 5">
            <a:extLst>
              <a:ext uri="{FF2B5EF4-FFF2-40B4-BE49-F238E27FC236}">
                <a16:creationId xmlns:a16="http://schemas.microsoft.com/office/drawing/2014/main" id="{C35512F5-F044-948E-D13C-6DB8E81E375F}"/>
              </a:ext>
            </a:extLst>
          </p:cNvPr>
          <p:cNvPicPr>
            <a:picLocks noChangeAspect="1"/>
          </p:cNvPicPr>
          <p:nvPr/>
        </p:nvPicPr>
        <p:blipFill>
          <a:blip r:embed="rId2"/>
          <a:stretch>
            <a:fillRect/>
          </a:stretch>
        </p:blipFill>
        <p:spPr>
          <a:xfrm>
            <a:off x="4654296" y="1280216"/>
            <a:ext cx="6903720" cy="4297568"/>
          </a:xfrm>
          <a:prstGeom prst="rect">
            <a:avLst/>
          </a:prstGeom>
        </p:spPr>
      </p:pic>
    </p:spTree>
    <p:extLst>
      <p:ext uri="{BB962C8B-B14F-4D97-AF65-F5344CB8AC3E}">
        <p14:creationId xmlns:p14="http://schemas.microsoft.com/office/powerpoint/2010/main" val="2078065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D54023-9034-4FF4-2A45-FEDB2CFF74CB}"/>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Thank You</a:t>
            </a:r>
          </a:p>
        </p:txBody>
      </p:sp>
    </p:spTree>
    <p:extLst>
      <p:ext uri="{BB962C8B-B14F-4D97-AF65-F5344CB8AC3E}">
        <p14:creationId xmlns:p14="http://schemas.microsoft.com/office/powerpoint/2010/main" val="17992029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917135" y="1098274"/>
            <a:ext cx="7146234" cy="437297"/>
          </a:xfrm>
        </p:spPr>
        <p:txBody>
          <a:bodyPr>
            <a:normAutofit fontScale="90000"/>
          </a:bodyPr>
          <a:lstStyle/>
          <a:p>
            <a:r>
              <a:rPr lang="en-IN" sz="6000" b="1" dirty="0"/>
              <a:t>2. Top N Wicket Takers</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1698430612"/>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2571153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630936" y="639520"/>
            <a:ext cx="3429000" cy="1719072"/>
          </a:xfrm>
        </p:spPr>
        <p:txBody>
          <a:bodyPr anchor="b">
            <a:normAutofit/>
          </a:bodyPr>
          <a:lstStyle/>
          <a:p>
            <a:r>
              <a:rPr lang="en-US" sz="3000"/>
              <a:t>Tableau Dashboard and Parameters Control</a:t>
            </a:r>
            <a:endParaRPr lang="en-IN" sz="3000"/>
          </a:p>
        </p:txBody>
      </p:sp>
      <p:sp>
        <p:nvSpPr>
          <p:cNvPr id="5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630936" y="2807208"/>
            <a:ext cx="3429000" cy="3410712"/>
          </a:xfrm>
        </p:spPr>
        <p:txBody>
          <a:bodyPr anchor="t">
            <a:normAutofit/>
          </a:bodyPr>
          <a:lstStyle/>
          <a:p>
            <a:pPr>
              <a:buFont typeface="Arial" panose="020B0604020202020204" pitchFamily="34" charset="0"/>
              <a:buChar char="•"/>
            </a:pPr>
            <a:r>
              <a:rPr lang="en-US" sz="2200" dirty="0"/>
              <a:t>Purpose: Display the top N wicket-takers in the IPL dataset.</a:t>
            </a:r>
          </a:p>
          <a:p>
            <a:pPr>
              <a:buFont typeface="Arial" panose="020B0604020202020204" pitchFamily="34" charset="0"/>
              <a:buChar char="•"/>
            </a:pPr>
            <a:r>
              <a:rPr lang="en-US" sz="2200" dirty="0"/>
              <a:t>Description: Using the parameter control can control the number of top wicket-takers to be displayed.</a:t>
            </a:r>
          </a:p>
        </p:txBody>
      </p:sp>
      <p:pic>
        <p:nvPicPr>
          <p:cNvPr id="6" name="Picture 5" descr="A screenshot of a computer&#10;&#10;Description automatically generated">
            <a:extLst>
              <a:ext uri="{FF2B5EF4-FFF2-40B4-BE49-F238E27FC236}">
                <a16:creationId xmlns:a16="http://schemas.microsoft.com/office/drawing/2014/main" id="{C39AFF41-5187-4EE6-C2AC-CFD4F317ECB4}"/>
              </a:ext>
            </a:extLst>
          </p:cNvPr>
          <p:cNvPicPr>
            <a:picLocks noChangeAspect="1"/>
          </p:cNvPicPr>
          <p:nvPr/>
        </p:nvPicPr>
        <p:blipFill>
          <a:blip r:embed="rId2"/>
          <a:stretch>
            <a:fillRect/>
          </a:stretch>
        </p:blipFill>
        <p:spPr>
          <a:xfrm>
            <a:off x="4654296" y="1409662"/>
            <a:ext cx="6903720" cy="4038676"/>
          </a:xfrm>
          <a:prstGeom prst="rect">
            <a:avLst/>
          </a:prstGeom>
        </p:spPr>
      </p:pic>
    </p:spTree>
    <p:extLst>
      <p:ext uri="{BB962C8B-B14F-4D97-AF65-F5344CB8AC3E}">
        <p14:creationId xmlns:p14="http://schemas.microsoft.com/office/powerpoint/2010/main" val="2939343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630936" y="639520"/>
            <a:ext cx="3429000" cy="1719072"/>
          </a:xfrm>
        </p:spPr>
        <p:txBody>
          <a:bodyPr anchor="b">
            <a:normAutofit/>
          </a:bodyPr>
          <a:lstStyle/>
          <a:p>
            <a:r>
              <a:rPr lang="en-IN" sz="3200" dirty="0"/>
              <a:t>Conclusion</a:t>
            </a:r>
            <a:endParaRPr lang="en-IN" sz="3000" dirty="0"/>
          </a:p>
        </p:txBody>
      </p:sp>
      <p:sp>
        <p:nvSpPr>
          <p:cNvPr id="5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630936" y="2807208"/>
            <a:ext cx="3429000" cy="3410712"/>
          </a:xfrm>
        </p:spPr>
        <p:txBody>
          <a:bodyPr anchor="t">
            <a:normAutofit fontScale="85000" lnSpcReduction="20000"/>
          </a:bodyPr>
          <a:lstStyle/>
          <a:p>
            <a:r>
              <a:rPr lang="en-US" sz="2400" dirty="0"/>
              <a:t>Insights: SL Malinga is the highest wicket-taker in IPL history with 120 wicket.</a:t>
            </a:r>
          </a:p>
          <a:p>
            <a:r>
              <a:rPr lang="en-US" sz="2400" dirty="0"/>
              <a:t>The top wicket-takers have consistently performed well across multiple seasons.</a:t>
            </a:r>
          </a:p>
          <a:p>
            <a:r>
              <a:rPr lang="en-US" sz="2400" dirty="0"/>
              <a:t>Observations: Some players have consistently performed remarkably over multiple seasons like Harbhajan, Chawla, Mishra,..</a:t>
            </a:r>
            <a:endParaRPr lang="en-IN" sz="2400" dirty="0"/>
          </a:p>
        </p:txBody>
      </p:sp>
      <p:pic>
        <p:nvPicPr>
          <p:cNvPr id="6" name="Picture 5" descr="A screenshot of a computer&#10;&#10;Description automatically generated">
            <a:extLst>
              <a:ext uri="{FF2B5EF4-FFF2-40B4-BE49-F238E27FC236}">
                <a16:creationId xmlns:a16="http://schemas.microsoft.com/office/drawing/2014/main" id="{C39AFF41-5187-4EE6-C2AC-CFD4F317ECB4}"/>
              </a:ext>
            </a:extLst>
          </p:cNvPr>
          <p:cNvPicPr>
            <a:picLocks noChangeAspect="1"/>
          </p:cNvPicPr>
          <p:nvPr/>
        </p:nvPicPr>
        <p:blipFill>
          <a:blip r:embed="rId2"/>
          <a:stretch>
            <a:fillRect/>
          </a:stretch>
        </p:blipFill>
        <p:spPr>
          <a:xfrm>
            <a:off x="4654296" y="1409662"/>
            <a:ext cx="6903720" cy="4038676"/>
          </a:xfrm>
          <a:prstGeom prst="rect">
            <a:avLst/>
          </a:prstGeom>
        </p:spPr>
      </p:pic>
    </p:spTree>
    <p:extLst>
      <p:ext uri="{BB962C8B-B14F-4D97-AF65-F5344CB8AC3E}">
        <p14:creationId xmlns:p14="http://schemas.microsoft.com/office/powerpoint/2010/main" val="230769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3D474154-0048-4A0B-86E0-67A4CDD24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C627AE-CA35-560B-F288-38D65AD1B533}"/>
              </a:ext>
            </a:extLst>
          </p:cNvPr>
          <p:cNvSpPr>
            <a:spLocks noGrp="1"/>
          </p:cNvSpPr>
          <p:nvPr>
            <p:ph type="title"/>
          </p:nvPr>
        </p:nvSpPr>
        <p:spPr>
          <a:xfrm>
            <a:off x="2917135" y="1098274"/>
            <a:ext cx="7146234" cy="437297"/>
          </a:xfrm>
        </p:spPr>
        <p:txBody>
          <a:bodyPr>
            <a:normAutofit fontScale="90000"/>
          </a:bodyPr>
          <a:lstStyle/>
          <a:p>
            <a:r>
              <a:rPr lang="en-IN" sz="6000" b="1" dirty="0"/>
              <a:t>3. Top N Strike Raters</a:t>
            </a:r>
            <a:br>
              <a:rPr lang="en-IN" dirty="0"/>
            </a:br>
            <a:endParaRPr lang="en-IN" dirty="0"/>
          </a:p>
        </p:txBody>
      </p:sp>
      <p:cxnSp>
        <p:nvCxnSpPr>
          <p:cNvPr id="15" name="Straight Connector 14">
            <a:extLst>
              <a:ext uri="{FF2B5EF4-FFF2-40B4-BE49-F238E27FC236}">
                <a16:creationId xmlns:a16="http://schemas.microsoft.com/office/drawing/2014/main" id="{E3C7BFBF-27DA-4968-849A-7F4F78A2C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37DCD-FB81-475E-8C23-6B73350AFC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91F55D-50B0-4BFE-0BF0-36D6A48ABBDA}"/>
              </a:ext>
            </a:extLst>
          </p:cNvPr>
          <p:cNvGraphicFramePr>
            <a:graphicFrameLocks noGrp="1"/>
          </p:cNvGraphicFramePr>
          <p:nvPr>
            <p:ph idx="1"/>
            <p:extLst>
              <p:ext uri="{D42A27DB-BD31-4B8C-83A1-F6EECF244321}">
                <p14:modId xmlns:p14="http://schemas.microsoft.com/office/powerpoint/2010/main" val="2142329741"/>
              </p:ext>
            </p:extLst>
          </p:nvPr>
        </p:nvGraphicFramePr>
        <p:xfrm>
          <a:off x="4674359" y="753026"/>
          <a:ext cx="6802272" cy="5381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21FF9068-2E12-B824-027A-045FF82FEFA3}"/>
              </a:ext>
            </a:extLst>
          </p:cNvPr>
          <p:cNvSpPr txBox="1">
            <a:spLocks/>
          </p:cNvSpPr>
          <p:nvPr/>
        </p:nvSpPr>
        <p:spPr>
          <a:xfrm>
            <a:off x="512999" y="1535570"/>
            <a:ext cx="3835202" cy="3496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Introduction to the Tableau Sheet</a:t>
            </a:r>
            <a:br>
              <a:rPr lang="en-IN" dirty="0"/>
            </a:br>
            <a:endParaRPr lang="en-IN" dirty="0"/>
          </a:p>
        </p:txBody>
      </p:sp>
    </p:spTree>
    <p:extLst>
      <p:ext uri="{BB962C8B-B14F-4D97-AF65-F5344CB8AC3E}">
        <p14:creationId xmlns:p14="http://schemas.microsoft.com/office/powerpoint/2010/main" val="230354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7AE58-F059-8EB1-2567-01F5FE6D6978}"/>
              </a:ext>
            </a:extLst>
          </p:cNvPr>
          <p:cNvSpPr>
            <a:spLocks noGrp="1"/>
          </p:cNvSpPr>
          <p:nvPr>
            <p:ph type="title"/>
          </p:nvPr>
        </p:nvSpPr>
        <p:spPr>
          <a:xfrm>
            <a:off x="645064" y="525982"/>
            <a:ext cx="4282983" cy="1200361"/>
          </a:xfrm>
        </p:spPr>
        <p:txBody>
          <a:bodyPr anchor="b">
            <a:normAutofit/>
          </a:bodyPr>
          <a:lstStyle/>
          <a:p>
            <a:r>
              <a:rPr lang="en-US" sz="3300"/>
              <a:t>Tableau Dashboard and Parameters Control</a:t>
            </a:r>
            <a:endParaRPr lang="en-IN" sz="3300"/>
          </a:p>
        </p:txBody>
      </p:sp>
      <p:sp>
        <p:nvSpPr>
          <p:cNvPr id="57" name="Rectangle 5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FC9BF42B-DCA2-2889-4916-4874A5CEF43A}"/>
              </a:ext>
            </a:extLst>
          </p:cNvPr>
          <p:cNvSpPr>
            <a:spLocks noGrp="1"/>
          </p:cNvSpPr>
          <p:nvPr>
            <p:ph idx="1"/>
          </p:nvPr>
        </p:nvSpPr>
        <p:spPr>
          <a:xfrm>
            <a:off x="645066" y="2031101"/>
            <a:ext cx="4282984" cy="1944353"/>
          </a:xfrm>
        </p:spPr>
        <p:txBody>
          <a:bodyPr anchor="ctr">
            <a:normAutofit/>
          </a:bodyPr>
          <a:lstStyle/>
          <a:p>
            <a:pPr>
              <a:buFont typeface="Arial" panose="020B0604020202020204" pitchFamily="34" charset="0"/>
              <a:buChar char="•"/>
            </a:pPr>
            <a:r>
              <a:rPr lang="en-US" sz="1800" dirty="0"/>
              <a:t>Purpose: Display the top N strike raters in the IPL dataset.</a:t>
            </a:r>
          </a:p>
          <a:p>
            <a:pPr>
              <a:buFont typeface="Arial" panose="020B0604020202020204" pitchFamily="34" charset="0"/>
              <a:buChar char="•"/>
            </a:pPr>
            <a:r>
              <a:rPr lang="en-US" sz="1800" dirty="0"/>
              <a:t>Description: Using the parameter control can control the number of top strike raters to be displayed.</a:t>
            </a:r>
          </a:p>
        </p:txBody>
      </p:sp>
      <p:sp>
        <p:nvSpPr>
          <p:cNvPr id="59" name="Rectangle 5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12C8495-E7C7-00F5-A38E-E8830CF38E42}"/>
              </a:ext>
            </a:extLst>
          </p:cNvPr>
          <p:cNvPicPr>
            <a:picLocks noChangeAspect="1"/>
          </p:cNvPicPr>
          <p:nvPr/>
        </p:nvPicPr>
        <p:blipFill>
          <a:blip r:embed="rId2"/>
          <a:stretch>
            <a:fillRect/>
          </a:stretch>
        </p:blipFill>
        <p:spPr>
          <a:xfrm>
            <a:off x="5987738" y="1666370"/>
            <a:ext cx="5628018" cy="3292390"/>
          </a:xfrm>
          <a:prstGeom prst="rect">
            <a:avLst/>
          </a:prstGeom>
        </p:spPr>
      </p:pic>
    </p:spTree>
    <p:extLst>
      <p:ext uri="{BB962C8B-B14F-4D97-AF65-F5344CB8AC3E}">
        <p14:creationId xmlns:p14="http://schemas.microsoft.com/office/powerpoint/2010/main" val="3999884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463</TotalTime>
  <Words>1544</Words>
  <Application>Microsoft Office PowerPoint</Application>
  <PresentationFormat>Widescreen</PresentationFormat>
  <Paragraphs>131</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Aptos</vt:lpstr>
      <vt:lpstr>Aptos Display</vt:lpstr>
      <vt:lpstr>Arial</vt:lpstr>
      <vt:lpstr>Calibri</vt:lpstr>
      <vt:lpstr>Office Theme</vt:lpstr>
      <vt:lpstr>CT3-Advanced Data Visualization</vt:lpstr>
      <vt:lpstr>1. Top N Run Scorers </vt:lpstr>
      <vt:lpstr>Tableau Dashboard and Parameters Control</vt:lpstr>
      <vt:lpstr>Conclusion</vt:lpstr>
      <vt:lpstr>2. Top N Wicket Takers </vt:lpstr>
      <vt:lpstr>Tableau Dashboard and Parameters Control</vt:lpstr>
      <vt:lpstr>Conclusion</vt:lpstr>
      <vt:lpstr>3. Top N Strike Raters </vt:lpstr>
      <vt:lpstr>Tableau Dashboard and Parameters Control</vt:lpstr>
      <vt:lpstr>Conclusion</vt:lpstr>
      <vt:lpstr>4. Top N Economic Bowlers </vt:lpstr>
      <vt:lpstr>Tableau Dashboard and Parameters Control</vt:lpstr>
      <vt:lpstr>Conclusion</vt:lpstr>
      <vt:lpstr>5. Top N Bowling Performance </vt:lpstr>
      <vt:lpstr>Tableau Dashboard and Parameters Control</vt:lpstr>
      <vt:lpstr>Conclusion</vt:lpstr>
      <vt:lpstr>6. Tableau dashboard to show each team in the IPL with the following findings:</vt:lpstr>
      <vt:lpstr>6. (a). Top Win Percentage </vt:lpstr>
      <vt:lpstr>Parameter Control</vt:lpstr>
      <vt:lpstr>Conclusion</vt:lpstr>
      <vt:lpstr>6. (b). Win Percentage at Home </vt:lpstr>
      <vt:lpstr>Parameter Control</vt:lpstr>
      <vt:lpstr>Conclusion</vt:lpstr>
      <vt:lpstr>6. (C). Win Percentage at Away </vt:lpstr>
      <vt:lpstr>Parameter Control</vt:lpstr>
      <vt:lpstr>Conclusion</vt:lpstr>
      <vt:lpstr>6. (d). Top 5 Batsmen and Bowlers </vt:lpstr>
      <vt:lpstr>Parameter Control</vt:lpstr>
      <vt:lpstr>Conclusion</vt:lpstr>
      <vt:lpstr>Parameter Control</vt:lpstr>
      <vt:lpstr>Conclusion</vt:lpstr>
      <vt:lpstr>6. (e). Number of Trophies Won </vt:lpstr>
      <vt:lpstr>Parameter Control</vt:lpstr>
      <vt:lpstr>Conclusion</vt:lpstr>
      <vt:lpstr>6. (f). Number of Orange and Purple Cap Won </vt:lpstr>
      <vt:lpstr>Parameter Control</vt:lpstr>
      <vt:lpstr>Conclusion</vt:lpstr>
      <vt:lpstr>Parameter Control</vt:lpstr>
      <vt:lpstr>Conclusion</vt:lpstr>
      <vt:lpstr>6. Tableau Dashboard for the IPL Team </vt:lpstr>
      <vt:lpstr>Conclusion:  Achievements: The team has achieved IPL trophies, reflecting its strong presence in the tournament.</vt:lpstr>
      <vt:lpstr>7. Tableau Dashboard for the winners and runners up for all the seasons</vt:lpstr>
      <vt:lpstr>PowerPoint Presentation</vt:lpstr>
      <vt:lpstr>Conclusion:  Achievements: The team has achieved  tournament.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CT3-Advanced Data Visualization</dc:title>
  <dc:creator>Lakshminathan P</dc:creator>
  <cp:lastModifiedBy>Lakshminathan P</cp:lastModifiedBy>
  <cp:revision>8</cp:revision>
  <dcterms:created xsi:type="dcterms:W3CDTF">2024-05-12T07:44:34Z</dcterms:created>
  <dcterms:modified xsi:type="dcterms:W3CDTF">2024-05-12T15:54:19Z</dcterms:modified>
</cp:coreProperties>
</file>